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 id="2147483688" r:id="rId2"/>
  </p:sldMasterIdLst>
  <p:notesMasterIdLst>
    <p:notesMasterId r:id="rId59"/>
  </p:notesMasterIdLst>
  <p:handoutMasterIdLst>
    <p:handoutMasterId r:id="rId60"/>
  </p:handoutMasterIdLst>
  <p:sldIdLst>
    <p:sldId id="366" r:id="rId3"/>
    <p:sldId id="1498" r:id="rId4"/>
    <p:sldId id="1593" r:id="rId5"/>
    <p:sldId id="1540" r:id="rId6"/>
    <p:sldId id="1516" r:id="rId7"/>
    <p:sldId id="1499" r:id="rId8"/>
    <p:sldId id="1541" r:id="rId9"/>
    <p:sldId id="1500" r:id="rId10"/>
    <p:sldId id="1518" r:id="rId11"/>
    <p:sldId id="1519" r:id="rId12"/>
    <p:sldId id="1521" r:id="rId13"/>
    <p:sldId id="1550" r:id="rId14"/>
    <p:sldId id="1522" r:id="rId15"/>
    <p:sldId id="1524" r:id="rId16"/>
    <p:sldId id="1501" r:id="rId17"/>
    <p:sldId id="1594" r:id="rId18"/>
    <p:sldId id="1595" r:id="rId19"/>
    <p:sldId id="1542" r:id="rId20"/>
    <p:sldId id="1525" r:id="rId21"/>
    <p:sldId id="1502" r:id="rId22"/>
    <p:sldId id="1503" r:id="rId23"/>
    <p:sldId id="1504" r:id="rId24"/>
    <p:sldId id="1505" r:id="rId25"/>
    <p:sldId id="1506" r:id="rId26"/>
    <p:sldId id="1507" r:id="rId27"/>
    <p:sldId id="1508" r:id="rId28"/>
    <p:sldId id="1543" r:id="rId29"/>
    <p:sldId id="1509" r:id="rId30"/>
    <p:sldId id="1510" r:id="rId31"/>
    <p:sldId id="1511" r:id="rId32"/>
    <p:sldId id="1512" r:id="rId33"/>
    <p:sldId id="1513" r:id="rId34"/>
    <p:sldId id="1514" r:id="rId35"/>
    <p:sldId id="1515" r:id="rId36"/>
    <p:sldId id="1544" r:id="rId37"/>
    <p:sldId id="1545" r:id="rId38"/>
    <p:sldId id="1546" r:id="rId39"/>
    <p:sldId id="1547" r:id="rId40"/>
    <p:sldId id="1548" r:id="rId41"/>
    <p:sldId id="1549" r:id="rId42"/>
    <p:sldId id="1526" r:id="rId43"/>
    <p:sldId id="1530" r:id="rId44"/>
    <p:sldId id="1531" r:id="rId45"/>
    <p:sldId id="1532" r:id="rId46"/>
    <p:sldId id="1527" r:id="rId47"/>
    <p:sldId id="1528" r:id="rId48"/>
    <p:sldId id="1529" r:id="rId49"/>
    <p:sldId id="1533" r:id="rId50"/>
    <p:sldId id="1534" r:id="rId51"/>
    <p:sldId id="1551" r:id="rId52"/>
    <p:sldId id="1535" r:id="rId53"/>
    <p:sldId id="1536" r:id="rId54"/>
    <p:sldId id="1537" r:id="rId55"/>
    <p:sldId id="1538" r:id="rId56"/>
    <p:sldId id="1539" r:id="rId57"/>
    <p:sldId id="1517" r:id="rId58"/>
  </p:sldIdLst>
  <p:sldSz cx="9144000" cy="5143500" type="screen16x9"/>
  <p:notesSz cx="7102475" cy="10233025"/>
  <p:embeddedFontLst>
    <p:embeddedFont>
      <p:font typeface="Cambria Math" panose="02040503050406030204" pitchFamily="18" charset="0"/>
      <p:regular r:id="rId61"/>
    </p:embeddedFont>
    <p:embeddedFont>
      <p:font typeface="等线 Light" panose="02010600030101010101" pitchFamily="2" charset="-122"/>
      <p:regular r:id="rId62"/>
    </p:embeddedFont>
    <p:embeddedFont>
      <p:font typeface="Calibri" panose="020F0502020204030204" pitchFamily="34" charset="0"/>
      <p:regular r:id="rId63"/>
      <p:bold r:id="rId64"/>
      <p:italic r:id="rId65"/>
      <p:boldItalic r:id="rId66"/>
    </p:embeddedFont>
    <p:embeddedFont>
      <p:font typeface="Batang" panose="020B0604020202020204" charset="-127"/>
      <p:regular r:id="rId67"/>
    </p:embeddedFont>
    <p:embeddedFont>
      <p:font typeface="Book Antiqua" panose="02040602050305030304" pitchFamily="18" charset="0"/>
      <p:regular r:id="rId68"/>
      <p:bold r:id="rId69"/>
      <p:italic r:id="rId70"/>
      <p:boldItalic r:id="rId71"/>
    </p:embeddedFont>
    <p:embeddedFont>
      <p:font typeface="微软雅黑 Light" panose="020B0502040204020203" pitchFamily="34" charset="-122"/>
      <p:regular r:id="rId72"/>
    </p:embeddedFont>
    <p:embeddedFont>
      <p:font typeface="微软雅黑" panose="020B0503020204020204" pitchFamily="34" charset="-122"/>
      <p:regular r:id="rId73"/>
      <p:bold r:id="rId74"/>
    </p:embeddedFont>
    <p:embeddedFont>
      <p:font typeface="Times" panose="02020603050405020304" pitchFamily="18" charset="0"/>
      <p:regular r:id="rId75"/>
      <p:bold r:id="rId76"/>
      <p:italic r:id="rId77"/>
      <p:boldItalic r:id="rId78"/>
    </p:embeddedFont>
    <p:embeddedFont>
      <p:font typeface="Arial Unicode MS" panose="020B0604020202020204" pitchFamily="34" charset="-122"/>
      <p:regular r:id="rId79"/>
    </p:embeddedFont>
    <p:embeddedFont>
      <p:font typeface="Calibri Light" panose="020F0302020204030204" pitchFamily="34" charset="0"/>
      <p:regular r:id="rId80"/>
      <p:italic r:id="rId81"/>
    </p:embeddedFont>
    <p:embeddedFont>
      <p:font typeface="华文细黑" panose="02010600040101010101" pitchFamily="2" charset="-122"/>
      <p:regular r:id="rId82"/>
    </p:embeddedFont>
    <p:embeddedFont>
      <p:font typeface="方正姚体" panose="02010601030101010101" pitchFamily="2" charset="-122"/>
      <p:regular r:id="rId83"/>
    </p:embeddedFont>
    <p:embeddedFont>
      <p:font typeface="华文楷体" panose="02010600040101010101" pitchFamily="2" charset="-122"/>
      <p:regular r:id="rId84"/>
    </p:embeddedFont>
    <p:embeddedFont>
      <p:font typeface="等线" panose="02010600030101010101" pitchFamily="2" charset="-122"/>
      <p:regular r:id="rId85"/>
      <p:bold r:id="rId86"/>
    </p:embeddedFont>
    <p:embeddedFont>
      <p:font typeface="Agency FB" panose="020B0503020202020204" pitchFamily="34" charset="0"/>
      <p:regular r:id="rId87"/>
      <p:bold r:id="rId88"/>
    </p:embeddedFont>
    <p:embeddedFont>
      <p:font typeface="黑体" panose="02010609060101010101" pitchFamily="49" charset="-122"/>
      <p:regular r:id="rId89"/>
    </p:embeddedFont>
  </p:embeddedFontLst>
  <p:defaultTex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p:defaultTextStyle>
  <p:extLst>
    <p:ext uri="{EFAFB233-063F-42B5-8137-9DF3F51BA10A}">
      <p15:sldGuideLst xmlns:p15="http://schemas.microsoft.com/office/powerpoint/2012/main">
        <p15:guide id="1" orient="horz" pos="1618" userDrawn="1">
          <p15:clr>
            <a:srgbClr val="A4A3A4"/>
          </p15:clr>
        </p15:guide>
        <p15:guide id="2" pos="2849" userDrawn="1">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D9D9D9"/>
    <a:srgbClr val="1A3816"/>
    <a:srgbClr val="7EC675"/>
    <a:srgbClr val="CC6600"/>
    <a:srgbClr val="295925"/>
    <a:srgbClr val="E7E6E6"/>
    <a:srgbClr val="FFC400"/>
    <a:srgbClr val="E5472E"/>
    <a:srgbClr val="263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83656" autoAdjust="0"/>
  </p:normalViewPr>
  <p:slideViewPr>
    <p:cSldViewPr snapToGrid="0">
      <p:cViewPr varScale="1">
        <p:scale>
          <a:sx n="114" d="100"/>
          <a:sy n="114" d="100"/>
        </p:scale>
        <p:origin x="656" y="60"/>
      </p:cViewPr>
      <p:guideLst>
        <p:guide orient="horz" pos="1618"/>
        <p:guide pos="2849"/>
      </p:guideLst>
    </p:cSldViewPr>
  </p:slideViewPr>
  <p:notesTextViewPr>
    <p:cViewPr>
      <p:scale>
        <a:sx n="1" d="1"/>
        <a:sy n="1" d="1"/>
      </p:scale>
      <p:origin x="0" y="0"/>
    </p:cViewPr>
  </p:notesTextViewPr>
  <p:sorterViewPr showFormatting="0">
    <p:cViewPr varScale="1">
      <p:scale>
        <a:sx n="100" d="100"/>
        <a:sy n="100" d="100"/>
      </p:scale>
      <p:origin x="0" y="0"/>
    </p:cViewPr>
  </p:sorterViewPr>
  <p:notesViewPr>
    <p:cSldViewPr snapToGrid="0">
      <p:cViewPr varScale="1">
        <p:scale>
          <a:sx n="66" d="100"/>
          <a:sy n="66" d="100"/>
        </p:scale>
        <p:origin x="-3173" y="-72"/>
      </p:cViewPr>
      <p:guideLst>
        <p:guide orient="horz" pos="3220"/>
        <p:guide pos="221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642421-F2AB-42BC-8445-83EFCAC70C00}" type="doc">
      <dgm:prSet loTypeId="urn:microsoft.com/office/officeart/2005/8/layout/chevron1" loCatId="process" qsTypeId="urn:microsoft.com/office/officeart/2005/8/quickstyle/simple1" qsCatId="simple" csTypeId="urn:microsoft.com/office/officeart/2005/8/colors/accent1_2" csCatId="accent1" phldr="1"/>
      <dgm:spPr/>
    </dgm:pt>
    <dgm:pt modelId="{5F656115-85BA-4934-99A0-04904D92956C}">
      <dgm:prSet phldrT="[文本]" custT="1"/>
      <dgm:spPr>
        <a:solidFill>
          <a:schemeClr val="accent5">
            <a:lumMod val="40000"/>
            <a:lumOff val="60000"/>
          </a:schemeClr>
        </a:solidFill>
      </dgm:spPr>
      <dgm:t>
        <a:bodyPr/>
        <a:lstStyle/>
        <a:p>
          <a:r>
            <a:rPr lang="en-US" sz="1800" dirty="0">
              <a:latin typeface="方正姚体" panose="02010601030101010101" pitchFamily="2" charset="-122"/>
              <a:ea typeface="方正姚体" panose="02010601030101010101" pitchFamily="2" charset="-122"/>
            </a:rPr>
            <a:t>Frontier</a:t>
          </a:r>
        </a:p>
        <a:p>
          <a:r>
            <a:rPr lang="zh-CN" sz="1800" dirty="0">
              <a:latin typeface="方正姚体" panose="02010601030101010101" pitchFamily="2" charset="-122"/>
              <a:ea typeface="方正姚体" panose="02010601030101010101" pitchFamily="2" charset="-122"/>
            </a:rPr>
            <a:t>前沿</a:t>
          </a:r>
          <a:endParaRPr lang="zh-CN" altLang="en-US" sz="1800" dirty="0">
            <a:latin typeface="方正姚体" panose="02010601030101010101" pitchFamily="2" charset="-122"/>
            <a:ea typeface="方正姚体" panose="02010601030101010101" pitchFamily="2" charset="-122"/>
          </a:endParaRPr>
        </a:p>
      </dgm:t>
    </dgm:pt>
    <dgm:pt modelId="{0FB407C5-A9DB-48DD-B105-17D4FA2AC6E6}" type="parTrans" cxnId="{87259A17-5167-4645-BFD9-67A1F6057A6F}">
      <dgm:prSet/>
      <dgm:spPr/>
      <dgm:t>
        <a:bodyPr/>
        <a:lstStyle/>
        <a:p>
          <a:endParaRPr lang="zh-CN" altLang="en-US"/>
        </a:p>
      </dgm:t>
    </dgm:pt>
    <dgm:pt modelId="{CF0342D4-61C0-4DB1-8F58-2B6C956E911B}" type="sibTrans" cxnId="{87259A17-5167-4645-BFD9-67A1F6057A6F}">
      <dgm:prSet/>
      <dgm:spPr/>
      <dgm:t>
        <a:bodyPr/>
        <a:lstStyle/>
        <a:p>
          <a:endParaRPr lang="zh-CN" altLang="en-US"/>
        </a:p>
      </dgm:t>
    </dgm:pt>
    <dgm:pt modelId="{AAE1AD05-6019-47BB-85AE-E7448F57262B}">
      <dgm:prSet phldrT="[文本]" custT="1"/>
      <dgm:spPr>
        <a:solidFill>
          <a:schemeClr val="accent1">
            <a:lumMod val="40000"/>
            <a:lumOff val="60000"/>
          </a:schemeClr>
        </a:solidFill>
      </dgm:spPr>
      <dgm:t>
        <a:bodyPr/>
        <a:lstStyle/>
        <a:p>
          <a:r>
            <a:rPr lang="en-US" sz="1800" dirty="0">
              <a:latin typeface="方正姚体" panose="02010601030101010101" pitchFamily="2" charset="-122"/>
              <a:ea typeface="方正姚体" panose="02010601030101010101" pitchFamily="2" charset="-122"/>
            </a:rPr>
            <a:t>Homestead</a:t>
          </a:r>
        </a:p>
        <a:p>
          <a:r>
            <a:rPr lang="zh-CN" sz="1800" dirty="0">
              <a:latin typeface="方正姚体" panose="02010601030101010101" pitchFamily="2" charset="-122"/>
              <a:ea typeface="方正姚体" panose="02010601030101010101" pitchFamily="2" charset="-122"/>
            </a:rPr>
            <a:t>家园</a:t>
          </a:r>
          <a:endParaRPr lang="zh-CN" altLang="en-US" sz="1800" dirty="0">
            <a:latin typeface="方正姚体" panose="02010601030101010101" pitchFamily="2" charset="-122"/>
            <a:ea typeface="方正姚体" panose="02010601030101010101" pitchFamily="2" charset="-122"/>
          </a:endParaRPr>
        </a:p>
      </dgm:t>
    </dgm:pt>
    <dgm:pt modelId="{95291058-079E-4BCC-8634-68AD1622F13F}" type="parTrans" cxnId="{1BE47B1F-512D-495D-B478-99724DEE0FB3}">
      <dgm:prSet/>
      <dgm:spPr/>
      <dgm:t>
        <a:bodyPr/>
        <a:lstStyle/>
        <a:p>
          <a:endParaRPr lang="zh-CN" altLang="en-US"/>
        </a:p>
      </dgm:t>
    </dgm:pt>
    <dgm:pt modelId="{E0225388-057C-4614-98FE-3D8BA323D7E5}" type="sibTrans" cxnId="{1BE47B1F-512D-495D-B478-99724DEE0FB3}">
      <dgm:prSet/>
      <dgm:spPr/>
      <dgm:t>
        <a:bodyPr/>
        <a:lstStyle/>
        <a:p>
          <a:endParaRPr lang="zh-CN" altLang="en-US"/>
        </a:p>
      </dgm:t>
    </dgm:pt>
    <dgm:pt modelId="{54A5B9CC-6B2B-44F6-95A0-1414DCB75A1F}">
      <dgm:prSet phldrT="[文本]" custT="1"/>
      <dgm:spPr>
        <a:solidFill>
          <a:schemeClr val="accent1">
            <a:lumMod val="60000"/>
            <a:lumOff val="40000"/>
          </a:schemeClr>
        </a:solidFill>
      </dgm:spPr>
      <dgm:t>
        <a:bodyPr/>
        <a:lstStyle/>
        <a:p>
          <a:r>
            <a:rPr lang="en-US" sz="1800" dirty="0">
              <a:latin typeface="方正姚体" panose="02010601030101010101" pitchFamily="2" charset="-122"/>
              <a:ea typeface="方正姚体" panose="02010601030101010101" pitchFamily="2" charset="-122"/>
            </a:rPr>
            <a:t>Metropolis</a:t>
          </a:r>
        </a:p>
        <a:p>
          <a:r>
            <a:rPr lang="zh-CN" sz="1800" dirty="0">
              <a:latin typeface="方正姚体" panose="02010601030101010101" pitchFamily="2" charset="-122"/>
              <a:ea typeface="方正姚体" panose="02010601030101010101" pitchFamily="2" charset="-122"/>
            </a:rPr>
            <a:t>大都会</a:t>
          </a:r>
          <a:endParaRPr lang="zh-CN" altLang="en-US" sz="1800" dirty="0">
            <a:latin typeface="方正姚体" panose="02010601030101010101" pitchFamily="2" charset="-122"/>
            <a:ea typeface="方正姚体" panose="02010601030101010101" pitchFamily="2" charset="-122"/>
          </a:endParaRPr>
        </a:p>
      </dgm:t>
    </dgm:pt>
    <dgm:pt modelId="{67C94F06-46C2-43CD-B511-52625F1E9D86}" type="parTrans" cxnId="{EBC71697-EB99-4EC1-9CC3-1966E8B895FF}">
      <dgm:prSet/>
      <dgm:spPr/>
      <dgm:t>
        <a:bodyPr/>
        <a:lstStyle/>
        <a:p>
          <a:endParaRPr lang="zh-CN" altLang="en-US"/>
        </a:p>
      </dgm:t>
    </dgm:pt>
    <dgm:pt modelId="{401B4B6E-710A-42E9-BE06-16D726789B3D}" type="sibTrans" cxnId="{EBC71697-EB99-4EC1-9CC3-1966E8B895FF}">
      <dgm:prSet/>
      <dgm:spPr/>
      <dgm:t>
        <a:bodyPr/>
        <a:lstStyle/>
        <a:p>
          <a:endParaRPr lang="zh-CN" altLang="en-US"/>
        </a:p>
      </dgm:t>
    </dgm:pt>
    <dgm:pt modelId="{AE992E58-D8C5-42AE-9D7E-117E17430478}">
      <dgm:prSet phldrT="[文本]" custT="1"/>
      <dgm:spPr>
        <a:solidFill>
          <a:schemeClr val="accent5"/>
        </a:solidFill>
      </dgm:spPr>
      <dgm:t>
        <a:bodyPr/>
        <a:lstStyle/>
        <a:p>
          <a:r>
            <a:rPr lang="en-US" sz="1800" dirty="0">
              <a:latin typeface="方正姚体" panose="02010601030101010101" pitchFamily="2" charset="-122"/>
              <a:ea typeface="方正姚体" panose="02010601030101010101" pitchFamily="2" charset="-122"/>
            </a:rPr>
            <a:t>Serenity</a:t>
          </a:r>
        </a:p>
        <a:p>
          <a:r>
            <a:rPr lang="zh-CN" sz="1800" dirty="0">
              <a:latin typeface="方正姚体" panose="02010601030101010101" pitchFamily="2" charset="-122"/>
              <a:ea typeface="方正姚体" panose="02010601030101010101" pitchFamily="2" charset="-122"/>
            </a:rPr>
            <a:t>宁静</a:t>
          </a:r>
          <a:endParaRPr lang="zh-CN" altLang="en-US" sz="1800" dirty="0">
            <a:latin typeface="方正姚体" panose="02010601030101010101" pitchFamily="2" charset="-122"/>
            <a:ea typeface="方正姚体" panose="02010601030101010101" pitchFamily="2" charset="-122"/>
          </a:endParaRPr>
        </a:p>
      </dgm:t>
    </dgm:pt>
    <dgm:pt modelId="{E02F059D-E89D-40B8-9E8D-D6A72C964DD0}" type="parTrans" cxnId="{56D1B804-350E-4C49-B44B-D7EB6E90E251}">
      <dgm:prSet/>
      <dgm:spPr/>
      <dgm:t>
        <a:bodyPr/>
        <a:lstStyle/>
        <a:p>
          <a:endParaRPr lang="zh-CN" altLang="en-US"/>
        </a:p>
      </dgm:t>
    </dgm:pt>
    <dgm:pt modelId="{AA99F898-2E08-4EF9-B469-3C404DE2A962}" type="sibTrans" cxnId="{56D1B804-350E-4C49-B44B-D7EB6E90E251}">
      <dgm:prSet/>
      <dgm:spPr/>
      <dgm:t>
        <a:bodyPr/>
        <a:lstStyle/>
        <a:p>
          <a:endParaRPr lang="zh-CN" altLang="en-US"/>
        </a:p>
      </dgm:t>
    </dgm:pt>
    <dgm:pt modelId="{55DB70AE-C510-4387-8154-E881A8FBD04A}" type="pres">
      <dgm:prSet presAssocID="{89642421-F2AB-42BC-8445-83EFCAC70C00}" presName="Name0" presStyleCnt="0">
        <dgm:presLayoutVars>
          <dgm:dir/>
          <dgm:animLvl val="lvl"/>
          <dgm:resizeHandles val="exact"/>
        </dgm:presLayoutVars>
      </dgm:prSet>
      <dgm:spPr/>
    </dgm:pt>
    <dgm:pt modelId="{DE513ED3-FE3F-4653-960D-CDFACC0AE79D}" type="pres">
      <dgm:prSet presAssocID="{5F656115-85BA-4934-99A0-04904D92956C}" presName="parTxOnly" presStyleLbl="node1" presStyleIdx="0" presStyleCnt="4">
        <dgm:presLayoutVars>
          <dgm:chMax val="0"/>
          <dgm:chPref val="0"/>
          <dgm:bulletEnabled val="1"/>
        </dgm:presLayoutVars>
      </dgm:prSet>
      <dgm:spPr/>
      <dgm:t>
        <a:bodyPr/>
        <a:lstStyle/>
        <a:p>
          <a:endParaRPr lang="zh-CN" altLang="en-US"/>
        </a:p>
      </dgm:t>
    </dgm:pt>
    <dgm:pt modelId="{0DF1CECE-7DE4-4557-A866-70074FF23675}" type="pres">
      <dgm:prSet presAssocID="{CF0342D4-61C0-4DB1-8F58-2B6C956E911B}" presName="parTxOnlySpace" presStyleCnt="0"/>
      <dgm:spPr/>
    </dgm:pt>
    <dgm:pt modelId="{DE8A0616-84B4-469E-9327-C073A1BBE153}" type="pres">
      <dgm:prSet presAssocID="{AAE1AD05-6019-47BB-85AE-E7448F57262B}" presName="parTxOnly" presStyleLbl="node1" presStyleIdx="1" presStyleCnt="4">
        <dgm:presLayoutVars>
          <dgm:chMax val="0"/>
          <dgm:chPref val="0"/>
          <dgm:bulletEnabled val="1"/>
        </dgm:presLayoutVars>
      </dgm:prSet>
      <dgm:spPr/>
      <dgm:t>
        <a:bodyPr/>
        <a:lstStyle/>
        <a:p>
          <a:endParaRPr lang="zh-CN" altLang="en-US"/>
        </a:p>
      </dgm:t>
    </dgm:pt>
    <dgm:pt modelId="{A0C394CF-62C5-45A9-8D18-9A6E9199DDB5}" type="pres">
      <dgm:prSet presAssocID="{E0225388-057C-4614-98FE-3D8BA323D7E5}" presName="parTxOnlySpace" presStyleCnt="0"/>
      <dgm:spPr/>
    </dgm:pt>
    <dgm:pt modelId="{84E47B95-BE9E-4967-A22D-7BFC8AB14FCD}" type="pres">
      <dgm:prSet presAssocID="{54A5B9CC-6B2B-44F6-95A0-1414DCB75A1F}" presName="parTxOnly" presStyleLbl="node1" presStyleIdx="2" presStyleCnt="4">
        <dgm:presLayoutVars>
          <dgm:chMax val="0"/>
          <dgm:chPref val="0"/>
          <dgm:bulletEnabled val="1"/>
        </dgm:presLayoutVars>
      </dgm:prSet>
      <dgm:spPr/>
      <dgm:t>
        <a:bodyPr/>
        <a:lstStyle/>
        <a:p>
          <a:endParaRPr lang="zh-CN" altLang="en-US"/>
        </a:p>
      </dgm:t>
    </dgm:pt>
    <dgm:pt modelId="{E6132A08-D9F0-40A7-ABB8-B4BDF10EC525}" type="pres">
      <dgm:prSet presAssocID="{401B4B6E-710A-42E9-BE06-16D726789B3D}" presName="parTxOnlySpace" presStyleCnt="0"/>
      <dgm:spPr/>
    </dgm:pt>
    <dgm:pt modelId="{B41A3DE2-DBCF-4FF3-8C44-7DA299BD1F9A}" type="pres">
      <dgm:prSet presAssocID="{AE992E58-D8C5-42AE-9D7E-117E17430478}" presName="parTxOnly" presStyleLbl="node1" presStyleIdx="3" presStyleCnt="4">
        <dgm:presLayoutVars>
          <dgm:chMax val="0"/>
          <dgm:chPref val="0"/>
          <dgm:bulletEnabled val="1"/>
        </dgm:presLayoutVars>
      </dgm:prSet>
      <dgm:spPr/>
      <dgm:t>
        <a:bodyPr/>
        <a:lstStyle/>
        <a:p>
          <a:endParaRPr lang="zh-CN" altLang="en-US"/>
        </a:p>
      </dgm:t>
    </dgm:pt>
  </dgm:ptLst>
  <dgm:cxnLst>
    <dgm:cxn modelId="{EBC71697-EB99-4EC1-9CC3-1966E8B895FF}" srcId="{89642421-F2AB-42BC-8445-83EFCAC70C00}" destId="{54A5B9CC-6B2B-44F6-95A0-1414DCB75A1F}" srcOrd="2" destOrd="0" parTransId="{67C94F06-46C2-43CD-B511-52625F1E9D86}" sibTransId="{401B4B6E-710A-42E9-BE06-16D726789B3D}"/>
    <dgm:cxn modelId="{1BE47B1F-512D-495D-B478-99724DEE0FB3}" srcId="{89642421-F2AB-42BC-8445-83EFCAC70C00}" destId="{AAE1AD05-6019-47BB-85AE-E7448F57262B}" srcOrd="1" destOrd="0" parTransId="{95291058-079E-4BCC-8634-68AD1622F13F}" sibTransId="{E0225388-057C-4614-98FE-3D8BA323D7E5}"/>
    <dgm:cxn modelId="{87259A17-5167-4645-BFD9-67A1F6057A6F}" srcId="{89642421-F2AB-42BC-8445-83EFCAC70C00}" destId="{5F656115-85BA-4934-99A0-04904D92956C}" srcOrd="0" destOrd="0" parTransId="{0FB407C5-A9DB-48DD-B105-17D4FA2AC6E6}" sibTransId="{CF0342D4-61C0-4DB1-8F58-2B6C956E911B}"/>
    <dgm:cxn modelId="{9FDD7E19-0709-40D7-927B-7CBAD35C0D95}" type="presOf" srcId="{5F656115-85BA-4934-99A0-04904D92956C}" destId="{DE513ED3-FE3F-4653-960D-CDFACC0AE79D}" srcOrd="0" destOrd="0" presId="urn:microsoft.com/office/officeart/2005/8/layout/chevron1"/>
    <dgm:cxn modelId="{4239BF6C-B0F4-48D5-9BA0-ADCCD94AF6DF}" type="presOf" srcId="{89642421-F2AB-42BC-8445-83EFCAC70C00}" destId="{55DB70AE-C510-4387-8154-E881A8FBD04A}" srcOrd="0" destOrd="0" presId="urn:microsoft.com/office/officeart/2005/8/layout/chevron1"/>
    <dgm:cxn modelId="{183B05CC-0E11-4106-9E8E-63547B04A3E1}" type="presOf" srcId="{AE992E58-D8C5-42AE-9D7E-117E17430478}" destId="{B41A3DE2-DBCF-4FF3-8C44-7DA299BD1F9A}" srcOrd="0" destOrd="0" presId="urn:microsoft.com/office/officeart/2005/8/layout/chevron1"/>
    <dgm:cxn modelId="{651BE4AF-038A-4190-9F5B-83ED6C1EEC01}" type="presOf" srcId="{54A5B9CC-6B2B-44F6-95A0-1414DCB75A1F}" destId="{84E47B95-BE9E-4967-A22D-7BFC8AB14FCD}" srcOrd="0" destOrd="0" presId="urn:microsoft.com/office/officeart/2005/8/layout/chevron1"/>
    <dgm:cxn modelId="{1CF9A64A-1DCC-4605-AD8A-BD1E4C0A24AF}" type="presOf" srcId="{AAE1AD05-6019-47BB-85AE-E7448F57262B}" destId="{DE8A0616-84B4-469E-9327-C073A1BBE153}" srcOrd="0" destOrd="0" presId="urn:microsoft.com/office/officeart/2005/8/layout/chevron1"/>
    <dgm:cxn modelId="{56D1B804-350E-4C49-B44B-D7EB6E90E251}" srcId="{89642421-F2AB-42BC-8445-83EFCAC70C00}" destId="{AE992E58-D8C5-42AE-9D7E-117E17430478}" srcOrd="3" destOrd="0" parTransId="{E02F059D-E89D-40B8-9E8D-D6A72C964DD0}" sibTransId="{AA99F898-2E08-4EF9-B469-3C404DE2A962}"/>
    <dgm:cxn modelId="{E363E9AA-35A3-4F7E-9EDC-59662AF34DCF}" type="presParOf" srcId="{55DB70AE-C510-4387-8154-E881A8FBD04A}" destId="{DE513ED3-FE3F-4653-960D-CDFACC0AE79D}" srcOrd="0" destOrd="0" presId="urn:microsoft.com/office/officeart/2005/8/layout/chevron1"/>
    <dgm:cxn modelId="{D4F05248-B6A2-480D-B963-6967020B9BA3}" type="presParOf" srcId="{55DB70AE-C510-4387-8154-E881A8FBD04A}" destId="{0DF1CECE-7DE4-4557-A866-70074FF23675}" srcOrd="1" destOrd="0" presId="urn:microsoft.com/office/officeart/2005/8/layout/chevron1"/>
    <dgm:cxn modelId="{4A184401-102D-4555-969F-E8593959E91F}" type="presParOf" srcId="{55DB70AE-C510-4387-8154-E881A8FBD04A}" destId="{DE8A0616-84B4-469E-9327-C073A1BBE153}" srcOrd="2" destOrd="0" presId="urn:microsoft.com/office/officeart/2005/8/layout/chevron1"/>
    <dgm:cxn modelId="{C2BBCF1E-89B9-4DCB-94A7-02B192AB8E66}" type="presParOf" srcId="{55DB70AE-C510-4387-8154-E881A8FBD04A}" destId="{A0C394CF-62C5-45A9-8D18-9A6E9199DDB5}" srcOrd="3" destOrd="0" presId="urn:microsoft.com/office/officeart/2005/8/layout/chevron1"/>
    <dgm:cxn modelId="{6EB4AE91-9E9C-4B89-9F98-A5C3D28DA752}" type="presParOf" srcId="{55DB70AE-C510-4387-8154-E881A8FBD04A}" destId="{84E47B95-BE9E-4967-A22D-7BFC8AB14FCD}" srcOrd="4" destOrd="0" presId="urn:microsoft.com/office/officeart/2005/8/layout/chevron1"/>
    <dgm:cxn modelId="{3FF2602E-DC83-44AF-B7B0-20C1782E555D}" type="presParOf" srcId="{55DB70AE-C510-4387-8154-E881A8FBD04A}" destId="{E6132A08-D9F0-40A7-ABB8-B4BDF10EC525}" srcOrd="5" destOrd="0" presId="urn:microsoft.com/office/officeart/2005/8/layout/chevron1"/>
    <dgm:cxn modelId="{57A42358-B771-465A-A2B9-2E1B825E11F8}" type="presParOf" srcId="{55DB70AE-C510-4387-8154-E881A8FBD04A}" destId="{B41A3DE2-DBCF-4FF3-8C44-7DA299BD1F9A}"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42421-F2AB-42BC-8445-83EFCAC70C00}" type="doc">
      <dgm:prSet loTypeId="urn:microsoft.com/office/officeart/2005/8/layout/chevron1" loCatId="process" qsTypeId="urn:microsoft.com/office/officeart/2005/8/quickstyle/simple1" qsCatId="simple" csTypeId="urn:microsoft.com/office/officeart/2005/8/colors/accent1_2" csCatId="accent1" phldr="1"/>
      <dgm:spPr/>
    </dgm:pt>
    <dgm:pt modelId="{5F656115-85BA-4934-99A0-04904D92956C}">
      <dgm:prSet phldrT="[文本]" custT="1"/>
      <dgm:spPr>
        <a:solidFill>
          <a:schemeClr val="accent5">
            <a:lumMod val="40000"/>
            <a:lumOff val="60000"/>
          </a:schemeClr>
        </a:solidFill>
      </dgm:spPr>
      <dgm:t>
        <a:bodyPr/>
        <a:lstStyle/>
        <a:p>
          <a:r>
            <a:rPr lang="zh-CN" altLang="en-US" sz="1800" dirty="0">
              <a:latin typeface="方正姚体" panose="02010601030101010101" pitchFamily="2" charset="-122"/>
              <a:ea typeface="方正姚体" panose="02010601030101010101" pitchFamily="2" charset="-122"/>
            </a:rPr>
            <a:t>合约源码</a:t>
          </a:r>
          <a:endParaRPr lang="en-US" sz="1800" dirty="0">
            <a:latin typeface="方正姚体" panose="02010601030101010101" pitchFamily="2" charset="-122"/>
            <a:ea typeface="方正姚体" panose="02010601030101010101" pitchFamily="2" charset="-122"/>
          </a:endParaRPr>
        </a:p>
      </dgm:t>
    </dgm:pt>
    <dgm:pt modelId="{0FB407C5-A9DB-48DD-B105-17D4FA2AC6E6}" type="parTrans" cxnId="{87259A17-5167-4645-BFD9-67A1F6057A6F}">
      <dgm:prSet/>
      <dgm:spPr/>
      <dgm:t>
        <a:bodyPr/>
        <a:lstStyle/>
        <a:p>
          <a:endParaRPr lang="zh-CN" altLang="en-US"/>
        </a:p>
      </dgm:t>
    </dgm:pt>
    <dgm:pt modelId="{CF0342D4-61C0-4DB1-8F58-2B6C956E911B}" type="sibTrans" cxnId="{87259A17-5167-4645-BFD9-67A1F6057A6F}">
      <dgm:prSet/>
      <dgm:spPr/>
      <dgm:t>
        <a:bodyPr/>
        <a:lstStyle/>
        <a:p>
          <a:endParaRPr lang="zh-CN" altLang="en-US"/>
        </a:p>
      </dgm:t>
    </dgm:pt>
    <dgm:pt modelId="{AAE1AD05-6019-47BB-85AE-E7448F57262B}">
      <dgm:prSet phldrT="[文本]" custT="1"/>
      <dgm:spPr>
        <a:solidFill>
          <a:schemeClr val="accent1">
            <a:lumMod val="40000"/>
            <a:lumOff val="60000"/>
          </a:schemeClr>
        </a:solidFill>
      </dgm:spPr>
      <dgm:t>
        <a:bodyPr/>
        <a:lstStyle/>
        <a:p>
          <a:r>
            <a:rPr lang="zh-CN" altLang="en-US" sz="1800" dirty="0">
              <a:latin typeface="方正姚体" panose="02010601030101010101" pitchFamily="2" charset="-122"/>
              <a:ea typeface="方正姚体" panose="02010601030101010101" pitchFamily="2" charset="-122"/>
            </a:rPr>
            <a:t>规范语言</a:t>
          </a:r>
        </a:p>
      </dgm:t>
    </dgm:pt>
    <dgm:pt modelId="{95291058-079E-4BCC-8634-68AD1622F13F}" type="parTrans" cxnId="{1BE47B1F-512D-495D-B478-99724DEE0FB3}">
      <dgm:prSet/>
      <dgm:spPr/>
      <dgm:t>
        <a:bodyPr/>
        <a:lstStyle/>
        <a:p>
          <a:endParaRPr lang="zh-CN" altLang="en-US"/>
        </a:p>
      </dgm:t>
    </dgm:pt>
    <dgm:pt modelId="{E0225388-057C-4614-98FE-3D8BA323D7E5}" type="sibTrans" cxnId="{1BE47B1F-512D-495D-B478-99724DEE0FB3}">
      <dgm:prSet/>
      <dgm:spPr/>
      <dgm:t>
        <a:bodyPr/>
        <a:lstStyle/>
        <a:p>
          <a:endParaRPr lang="zh-CN" altLang="en-US"/>
        </a:p>
      </dgm:t>
    </dgm:pt>
    <dgm:pt modelId="{54A5B9CC-6B2B-44F6-95A0-1414DCB75A1F}">
      <dgm:prSet phldrT="[文本]" custT="1"/>
      <dgm:spPr>
        <a:solidFill>
          <a:schemeClr val="accent1">
            <a:lumMod val="60000"/>
            <a:lumOff val="40000"/>
          </a:schemeClr>
        </a:solidFill>
      </dgm:spPr>
      <dgm:t>
        <a:bodyPr/>
        <a:lstStyle/>
        <a:p>
          <a:r>
            <a:rPr lang="zh-CN" altLang="en-US" sz="1800" dirty="0">
              <a:latin typeface="方正姚体" panose="02010601030101010101" pitchFamily="2" charset="-122"/>
              <a:ea typeface="方正姚体" panose="02010601030101010101" pitchFamily="2" charset="-122"/>
            </a:rPr>
            <a:t>合约性质</a:t>
          </a:r>
        </a:p>
      </dgm:t>
    </dgm:pt>
    <dgm:pt modelId="{67C94F06-46C2-43CD-B511-52625F1E9D86}" type="parTrans" cxnId="{EBC71697-EB99-4EC1-9CC3-1966E8B895FF}">
      <dgm:prSet/>
      <dgm:spPr/>
      <dgm:t>
        <a:bodyPr/>
        <a:lstStyle/>
        <a:p>
          <a:endParaRPr lang="zh-CN" altLang="en-US"/>
        </a:p>
      </dgm:t>
    </dgm:pt>
    <dgm:pt modelId="{401B4B6E-710A-42E9-BE06-16D726789B3D}" type="sibTrans" cxnId="{EBC71697-EB99-4EC1-9CC3-1966E8B895FF}">
      <dgm:prSet/>
      <dgm:spPr/>
      <dgm:t>
        <a:bodyPr/>
        <a:lstStyle/>
        <a:p>
          <a:endParaRPr lang="zh-CN" altLang="en-US"/>
        </a:p>
      </dgm:t>
    </dgm:pt>
    <dgm:pt modelId="{AE992E58-D8C5-42AE-9D7E-117E17430478}">
      <dgm:prSet phldrT="[文本]" custT="1"/>
      <dgm:spPr>
        <a:solidFill>
          <a:schemeClr val="accent5"/>
        </a:solidFill>
      </dgm:spPr>
      <dgm:t>
        <a:bodyPr/>
        <a:lstStyle/>
        <a:p>
          <a:r>
            <a:rPr lang="zh-CN" altLang="en-US" sz="1800" dirty="0">
              <a:latin typeface="方正姚体" panose="02010601030101010101" pitchFamily="2" charset="-122"/>
              <a:ea typeface="方正姚体" panose="02010601030101010101" pitchFamily="2" charset="-122"/>
            </a:rPr>
            <a:t>形式化验证</a:t>
          </a:r>
        </a:p>
      </dgm:t>
    </dgm:pt>
    <dgm:pt modelId="{E02F059D-E89D-40B8-9E8D-D6A72C964DD0}" type="parTrans" cxnId="{56D1B804-350E-4C49-B44B-D7EB6E90E251}">
      <dgm:prSet/>
      <dgm:spPr/>
      <dgm:t>
        <a:bodyPr/>
        <a:lstStyle/>
        <a:p>
          <a:endParaRPr lang="zh-CN" altLang="en-US"/>
        </a:p>
      </dgm:t>
    </dgm:pt>
    <dgm:pt modelId="{AA99F898-2E08-4EF9-B469-3C404DE2A962}" type="sibTrans" cxnId="{56D1B804-350E-4C49-B44B-D7EB6E90E251}">
      <dgm:prSet/>
      <dgm:spPr/>
      <dgm:t>
        <a:bodyPr/>
        <a:lstStyle/>
        <a:p>
          <a:endParaRPr lang="zh-CN" altLang="en-US"/>
        </a:p>
      </dgm:t>
    </dgm:pt>
    <dgm:pt modelId="{55DB70AE-C510-4387-8154-E881A8FBD04A}" type="pres">
      <dgm:prSet presAssocID="{89642421-F2AB-42BC-8445-83EFCAC70C00}" presName="Name0" presStyleCnt="0">
        <dgm:presLayoutVars>
          <dgm:dir/>
          <dgm:animLvl val="lvl"/>
          <dgm:resizeHandles val="exact"/>
        </dgm:presLayoutVars>
      </dgm:prSet>
      <dgm:spPr/>
    </dgm:pt>
    <dgm:pt modelId="{DE513ED3-FE3F-4653-960D-CDFACC0AE79D}" type="pres">
      <dgm:prSet presAssocID="{5F656115-85BA-4934-99A0-04904D92956C}" presName="parTxOnly" presStyleLbl="node1" presStyleIdx="0" presStyleCnt="4">
        <dgm:presLayoutVars>
          <dgm:chMax val="0"/>
          <dgm:chPref val="0"/>
          <dgm:bulletEnabled val="1"/>
        </dgm:presLayoutVars>
      </dgm:prSet>
      <dgm:spPr/>
      <dgm:t>
        <a:bodyPr/>
        <a:lstStyle/>
        <a:p>
          <a:endParaRPr lang="zh-CN" altLang="en-US"/>
        </a:p>
      </dgm:t>
    </dgm:pt>
    <dgm:pt modelId="{0DF1CECE-7DE4-4557-A866-70074FF23675}" type="pres">
      <dgm:prSet presAssocID="{CF0342D4-61C0-4DB1-8F58-2B6C956E911B}" presName="parTxOnlySpace" presStyleCnt="0"/>
      <dgm:spPr/>
    </dgm:pt>
    <dgm:pt modelId="{DE8A0616-84B4-469E-9327-C073A1BBE153}" type="pres">
      <dgm:prSet presAssocID="{AAE1AD05-6019-47BB-85AE-E7448F57262B}" presName="parTxOnly" presStyleLbl="node1" presStyleIdx="1" presStyleCnt="4">
        <dgm:presLayoutVars>
          <dgm:chMax val="0"/>
          <dgm:chPref val="0"/>
          <dgm:bulletEnabled val="1"/>
        </dgm:presLayoutVars>
      </dgm:prSet>
      <dgm:spPr/>
      <dgm:t>
        <a:bodyPr/>
        <a:lstStyle/>
        <a:p>
          <a:endParaRPr lang="zh-CN" altLang="en-US"/>
        </a:p>
      </dgm:t>
    </dgm:pt>
    <dgm:pt modelId="{A0C394CF-62C5-45A9-8D18-9A6E9199DDB5}" type="pres">
      <dgm:prSet presAssocID="{E0225388-057C-4614-98FE-3D8BA323D7E5}" presName="parTxOnlySpace" presStyleCnt="0"/>
      <dgm:spPr/>
    </dgm:pt>
    <dgm:pt modelId="{84E47B95-BE9E-4967-A22D-7BFC8AB14FCD}" type="pres">
      <dgm:prSet presAssocID="{54A5B9CC-6B2B-44F6-95A0-1414DCB75A1F}" presName="parTxOnly" presStyleLbl="node1" presStyleIdx="2" presStyleCnt="4">
        <dgm:presLayoutVars>
          <dgm:chMax val="0"/>
          <dgm:chPref val="0"/>
          <dgm:bulletEnabled val="1"/>
        </dgm:presLayoutVars>
      </dgm:prSet>
      <dgm:spPr/>
      <dgm:t>
        <a:bodyPr/>
        <a:lstStyle/>
        <a:p>
          <a:endParaRPr lang="zh-CN" altLang="en-US"/>
        </a:p>
      </dgm:t>
    </dgm:pt>
    <dgm:pt modelId="{E6132A08-D9F0-40A7-ABB8-B4BDF10EC525}" type="pres">
      <dgm:prSet presAssocID="{401B4B6E-710A-42E9-BE06-16D726789B3D}" presName="parTxOnlySpace" presStyleCnt="0"/>
      <dgm:spPr/>
    </dgm:pt>
    <dgm:pt modelId="{B41A3DE2-DBCF-4FF3-8C44-7DA299BD1F9A}" type="pres">
      <dgm:prSet presAssocID="{AE992E58-D8C5-42AE-9D7E-117E17430478}" presName="parTxOnly" presStyleLbl="node1" presStyleIdx="3" presStyleCnt="4">
        <dgm:presLayoutVars>
          <dgm:chMax val="0"/>
          <dgm:chPref val="0"/>
          <dgm:bulletEnabled val="1"/>
        </dgm:presLayoutVars>
      </dgm:prSet>
      <dgm:spPr/>
      <dgm:t>
        <a:bodyPr/>
        <a:lstStyle/>
        <a:p>
          <a:endParaRPr lang="zh-CN" altLang="en-US"/>
        </a:p>
      </dgm:t>
    </dgm:pt>
  </dgm:ptLst>
  <dgm:cxnLst>
    <dgm:cxn modelId="{EBC71697-EB99-4EC1-9CC3-1966E8B895FF}" srcId="{89642421-F2AB-42BC-8445-83EFCAC70C00}" destId="{54A5B9CC-6B2B-44F6-95A0-1414DCB75A1F}" srcOrd="2" destOrd="0" parTransId="{67C94F06-46C2-43CD-B511-52625F1E9D86}" sibTransId="{401B4B6E-710A-42E9-BE06-16D726789B3D}"/>
    <dgm:cxn modelId="{1BE47B1F-512D-495D-B478-99724DEE0FB3}" srcId="{89642421-F2AB-42BC-8445-83EFCAC70C00}" destId="{AAE1AD05-6019-47BB-85AE-E7448F57262B}" srcOrd="1" destOrd="0" parTransId="{95291058-079E-4BCC-8634-68AD1622F13F}" sibTransId="{E0225388-057C-4614-98FE-3D8BA323D7E5}"/>
    <dgm:cxn modelId="{87259A17-5167-4645-BFD9-67A1F6057A6F}" srcId="{89642421-F2AB-42BC-8445-83EFCAC70C00}" destId="{5F656115-85BA-4934-99A0-04904D92956C}" srcOrd="0" destOrd="0" parTransId="{0FB407C5-A9DB-48DD-B105-17D4FA2AC6E6}" sibTransId="{CF0342D4-61C0-4DB1-8F58-2B6C956E911B}"/>
    <dgm:cxn modelId="{9FDD7E19-0709-40D7-927B-7CBAD35C0D95}" type="presOf" srcId="{5F656115-85BA-4934-99A0-04904D92956C}" destId="{DE513ED3-FE3F-4653-960D-CDFACC0AE79D}" srcOrd="0" destOrd="0" presId="urn:microsoft.com/office/officeart/2005/8/layout/chevron1"/>
    <dgm:cxn modelId="{4239BF6C-B0F4-48D5-9BA0-ADCCD94AF6DF}" type="presOf" srcId="{89642421-F2AB-42BC-8445-83EFCAC70C00}" destId="{55DB70AE-C510-4387-8154-E881A8FBD04A}" srcOrd="0" destOrd="0" presId="urn:microsoft.com/office/officeart/2005/8/layout/chevron1"/>
    <dgm:cxn modelId="{183B05CC-0E11-4106-9E8E-63547B04A3E1}" type="presOf" srcId="{AE992E58-D8C5-42AE-9D7E-117E17430478}" destId="{B41A3DE2-DBCF-4FF3-8C44-7DA299BD1F9A}" srcOrd="0" destOrd="0" presId="urn:microsoft.com/office/officeart/2005/8/layout/chevron1"/>
    <dgm:cxn modelId="{651BE4AF-038A-4190-9F5B-83ED6C1EEC01}" type="presOf" srcId="{54A5B9CC-6B2B-44F6-95A0-1414DCB75A1F}" destId="{84E47B95-BE9E-4967-A22D-7BFC8AB14FCD}" srcOrd="0" destOrd="0" presId="urn:microsoft.com/office/officeart/2005/8/layout/chevron1"/>
    <dgm:cxn modelId="{1CF9A64A-1DCC-4605-AD8A-BD1E4C0A24AF}" type="presOf" srcId="{AAE1AD05-6019-47BB-85AE-E7448F57262B}" destId="{DE8A0616-84B4-469E-9327-C073A1BBE153}" srcOrd="0" destOrd="0" presId="urn:microsoft.com/office/officeart/2005/8/layout/chevron1"/>
    <dgm:cxn modelId="{56D1B804-350E-4C49-B44B-D7EB6E90E251}" srcId="{89642421-F2AB-42BC-8445-83EFCAC70C00}" destId="{AE992E58-D8C5-42AE-9D7E-117E17430478}" srcOrd="3" destOrd="0" parTransId="{E02F059D-E89D-40B8-9E8D-D6A72C964DD0}" sibTransId="{AA99F898-2E08-4EF9-B469-3C404DE2A962}"/>
    <dgm:cxn modelId="{E363E9AA-35A3-4F7E-9EDC-59662AF34DCF}" type="presParOf" srcId="{55DB70AE-C510-4387-8154-E881A8FBD04A}" destId="{DE513ED3-FE3F-4653-960D-CDFACC0AE79D}" srcOrd="0" destOrd="0" presId="urn:microsoft.com/office/officeart/2005/8/layout/chevron1"/>
    <dgm:cxn modelId="{D4F05248-B6A2-480D-B963-6967020B9BA3}" type="presParOf" srcId="{55DB70AE-C510-4387-8154-E881A8FBD04A}" destId="{0DF1CECE-7DE4-4557-A866-70074FF23675}" srcOrd="1" destOrd="0" presId="urn:microsoft.com/office/officeart/2005/8/layout/chevron1"/>
    <dgm:cxn modelId="{4A184401-102D-4555-969F-E8593959E91F}" type="presParOf" srcId="{55DB70AE-C510-4387-8154-E881A8FBD04A}" destId="{DE8A0616-84B4-469E-9327-C073A1BBE153}" srcOrd="2" destOrd="0" presId="urn:microsoft.com/office/officeart/2005/8/layout/chevron1"/>
    <dgm:cxn modelId="{C2BBCF1E-89B9-4DCB-94A7-02B192AB8E66}" type="presParOf" srcId="{55DB70AE-C510-4387-8154-E881A8FBD04A}" destId="{A0C394CF-62C5-45A9-8D18-9A6E9199DDB5}" srcOrd="3" destOrd="0" presId="urn:microsoft.com/office/officeart/2005/8/layout/chevron1"/>
    <dgm:cxn modelId="{6EB4AE91-9E9C-4B89-9F98-A5C3D28DA752}" type="presParOf" srcId="{55DB70AE-C510-4387-8154-E881A8FBD04A}" destId="{84E47B95-BE9E-4967-A22D-7BFC8AB14FCD}" srcOrd="4" destOrd="0" presId="urn:microsoft.com/office/officeart/2005/8/layout/chevron1"/>
    <dgm:cxn modelId="{3FF2602E-DC83-44AF-B7B0-20C1782E555D}" type="presParOf" srcId="{55DB70AE-C510-4387-8154-E881A8FBD04A}" destId="{E6132A08-D9F0-40A7-ABB8-B4BDF10EC525}" srcOrd="5" destOrd="0" presId="urn:microsoft.com/office/officeart/2005/8/layout/chevron1"/>
    <dgm:cxn modelId="{57A42358-B771-465A-A2B9-2E1B825E11F8}" type="presParOf" srcId="{55DB70AE-C510-4387-8154-E881A8FBD04A}" destId="{B41A3DE2-DBCF-4FF3-8C44-7DA299BD1F9A}"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13ED3-FE3F-4653-960D-CDFACC0AE79D}">
      <dsp:nvSpPr>
        <dsp:cNvPr id="0" name=""/>
        <dsp:cNvSpPr/>
      </dsp:nvSpPr>
      <dsp:spPr>
        <a:xfrm>
          <a:off x="3694" y="1021952"/>
          <a:ext cx="2150388" cy="860155"/>
        </a:xfrm>
        <a:prstGeom prst="chevr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latin typeface="方正姚体" panose="02010601030101010101" pitchFamily="2" charset="-122"/>
              <a:ea typeface="方正姚体" panose="02010601030101010101" pitchFamily="2" charset="-122"/>
            </a:rPr>
            <a:t>Frontier</a:t>
          </a:r>
        </a:p>
        <a:p>
          <a:pPr lvl="0" algn="ctr" defTabSz="800100">
            <a:lnSpc>
              <a:spcPct val="90000"/>
            </a:lnSpc>
            <a:spcBef>
              <a:spcPct val="0"/>
            </a:spcBef>
            <a:spcAft>
              <a:spcPct val="35000"/>
            </a:spcAft>
          </a:pPr>
          <a:r>
            <a:rPr lang="zh-CN" sz="1800" kern="1200" dirty="0">
              <a:latin typeface="方正姚体" panose="02010601030101010101" pitchFamily="2" charset="-122"/>
              <a:ea typeface="方正姚体" panose="02010601030101010101" pitchFamily="2" charset="-122"/>
            </a:rPr>
            <a:t>前沿</a:t>
          </a:r>
          <a:endParaRPr lang="zh-CN" altLang="en-US" sz="1800" kern="1200" dirty="0">
            <a:latin typeface="方正姚体" panose="02010601030101010101" pitchFamily="2" charset="-122"/>
            <a:ea typeface="方正姚体" panose="02010601030101010101" pitchFamily="2" charset="-122"/>
          </a:endParaRPr>
        </a:p>
      </dsp:txBody>
      <dsp:txXfrm>
        <a:off x="433772" y="1021952"/>
        <a:ext cx="1290233" cy="860155"/>
      </dsp:txXfrm>
    </dsp:sp>
    <dsp:sp modelId="{DE8A0616-84B4-469E-9327-C073A1BBE153}">
      <dsp:nvSpPr>
        <dsp:cNvPr id="0" name=""/>
        <dsp:cNvSpPr/>
      </dsp:nvSpPr>
      <dsp:spPr>
        <a:xfrm>
          <a:off x="1939043" y="1021952"/>
          <a:ext cx="2150388" cy="860155"/>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latin typeface="方正姚体" panose="02010601030101010101" pitchFamily="2" charset="-122"/>
              <a:ea typeface="方正姚体" panose="02010601030101010101" pitchFamily="2" charset="-122"/>
            </a:rPr>
            <a:t>Homestead</a:t>
          </a:r>
        </a:p>
        <a:p>
          <a:pPr lvl="0" algn="ctr" defTabSz="800100">
            <a:lnSpc>
              <a:spcPct val="90000"/>
            </a:lnSpc>
            <a:spcBef>
              <a:spcPct val="0"/>
            </a:spcBef>
            <a:spcAft>
              <a:spcPct val="35000"/>
            </a:spcAft>
          </a:pPr>
          <a:r>
            <a:rPr lang="zh-CN" sz="1800" kern="1200" dirty="0">
              <a:latin typeface="方正姚体" panose="02010601030101010101" pitchFamily="2" charset="-122"/>
              <a:ea typeface="方正姚体" panose="02010601030101010101" pitchFamily="2" charset="-122"/>
            </a:rPr>
            <a:t>家园</a:t>
          </a:r>
          <a:endParaRPr lang="zh-CN" altLang="en-US" sz="1800" kern="1200" dirty="0">
            <a:latin typeface="方正姚体" panose="02010601030101010101" pitchFamily="2" charset="-122"/>
            <a:ea typeface="方正姚体" panose="02010601030101010101" pitchFamily="2" charset="-122"/>
          </a:endParaRPr>
        </a:p>
      </dsp:txBody>
      <dsp:txXfrm>
        <a:off x="2369121" y="1021952"/>
        <a:ext cx="1290233" cy="860155"/>
      </dsp:txXfrm>
    </dsp:sp>
    <dsp:sp modelId="{84E47B95-BE9E-4967-A22D-7BFC8AB14FCD}">
      <dsp:nvSpPr>
        <dsp:cNvPr id="0" name=""/>
        <dsp:cNvSpPr/>
      </dsp:nvSpPr>
      <dsp:spPr>
        <a:xfrm>
          <a:off x="3874393" y="1021952"/>
          <a:ext cx="2150388" cy="860155"/>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latin typeface="方正姚体" panose="02010601030101010101" pitchFamily="2" charset="-122"/>
              <a:ea typeface="方正姚体" panose="02010601030101010101" pitchFamily="2" charset="-122"/>
            </a:rPr>
            <a:t>Metropolis</a:t>
          </a:r>
        </a:p>
        <a:p>
          <a:pPr lvl="0" algn="ctr" defTabSz="800100">
            <a:lnSpc>
              <a:spcPct val="90000"/>
            </a:lnSpc>
            <a:spcBef>
              <a:spcPct val="0"/>
            </a:spcBef>
            <a:spcAft>
              <a:spcPct val="35000"/>
            </a:spcAft>
          </a:pPr>
          <a:r>
            <a:rPr lang="zh-CN" sz="1800" kern="1200" dirty="0">
              <a:latin typeface="方正姚体" panose="02010601030101010101" pitchFamily="2" charset="-122"/>
              <a:ea typeface="方正姚体" panose="02010601030101010101" pitchFamily="2" charset="-122"/>
            </a:rPr>
            <a:t>大都会</a:t>
          </a:r>
          <a:endParaRPr lang="zh-CN" altLang="en-US" sz="1800" kern="1200" dirty="0">
            <a:latin typeface="方正姚体" panose="02010601030101010101" pitchFamily="2" charset="-122"/>
            <a:ea typeface="方正姚体" panose="02010601030101010101" pitchFamily="2" charset="-122"/>
          </a:endParaRPr>
        </a:p>
      </dsp:txBody>
      <dsp:txXfrm>
        <a:off x="4304471" y="1021952"/>
        <a:ext cx="1290233" cy="860155"/>
      </dsp:txXfrm>
    </dsp:sp>
    <dsp:sp modelId="{B41A3DE2-DBCF-4FF3-8C44-7DA299BD1F9A}">
      <dsp:nvSpPr>
        <dsp:cNvPr id="0" name=""/>
        <dsp:cNvSpPr/>
      </dsp:nvSpPr>
      <dsp:spPr>
        <a:xfrm>
          <a:off x="5809742" y="1021952"/>
          <a:ext cx="2150388" cy="860155"/>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latin typeface="方正姚体" panose="02010601030101010101" pitchFamily="2" charset="-122"/>
              <a:ea typeface="方正姚体" panose="02010601030101010101" pitchFamily="2" charset="-122"/>
            </a:rPr>
            <a:t>Serenity</a:t>
          </a:r>
        </a:p>
        <a:p>
          <a:pPr lvl="0" algn="ctr" defTabSz="800100">
            <a:lnSpc>
              <a:spcPct val="90000"/>
            </a:lnSpc>
            <a:spcBef>
              <a:spcPct val="0"/>
            </a:spcBef>
            <a:spcAft>
              <a:spcPct val="35000"/>
            </a:spcAft>
          </a:pPr>
          <a:r>
            <a:rPr lang="zh-CN" sz="1800" kern="1200" dirty="0">
              <a:latin typeface="方正姚体" panose="02010601030101010101" pitchFamily="2" charset="-122"/>
              <a:ea typeface="方正姚体" panose="02010601030101010101" pitchFamily="2" charset="-122"/>
            </a:rPr>
            <a:t>宁静</a:t>
          </a:r>
          <a:endParaRPr lang="zh-CN" altLang="en-US" sz="1800" kern="1200" dirty="0">
            <a:latin typeface="方正姚体" panose="02010601030101010101" pitchFamily="2" charset="-122"/>
            <a:ea typeface="方正姚体" panose="02010601030101010101" pitchFamily="2" charset="-122"/>
          </a:endParaRPr>
        </a:p>
      </dsp:txBody>
      <dsp:txXfrm>
        <a:off x="6239820" y="1021952"/>
        <a:ext cx="1290233" cy="860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13ED3-FE3F-4653-960D-CDFACC0AE79D}">
      <dsp:nvSpPr>
        <dsp:cNvPr id="0" name=""/>
        <dsp:cNvSpPr/>
      </dsp:nvSpPr>
      <dsp:spPr>
        <a:xfrm>
          <a:off x="3694" y="737068"/>
          <a:ext cx="2150388" cy="860155"/>
        </a:xfrm>
        <a:prstGeom prst="chevr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方正姚体" panose="02010601030101010101" pitchFamily="2" charset="-122"/>
              <a:ea typeface="方正姚体" panose="02010601030101010101" pitchFamily="2" charset="-122"/>
            </a:rPr>
            <a:t>合约源码</a:t>
          </a:r>
          <a:endParaRPr lang="en-US" sz="1800" kern="1200" dirty="0">
            <a:latin typeface="方正姚体" panose="02010601030101010101" pitchFamily="2" charset="-122"/>
            <a:ea typeface="方正姚体" panose="02010601030101010101" pitchFamily="2" charset="-122"/>
          </a:endParaRPr>
        </a:p>
      </dsp:txBody>
      <dsp:txXfrm>
        <a:off x="433772" y="737068"/>
        <a:ext cx="1290233" cy="860155"/>
      </dsp:txXfrm>
    </dsp:sp>
    <dsp:sp modelId="{DE8A0616-84B4-469E-9327-C073A1BBE153}">
      <dsp:nvSpPr>
        <dsp:cNvPr id="0" name=""/>
        <dsp:cNvSpPr/>
      </dsp:nvSpPr>
      <dsp:spPr>
        <a:xfrm>
          <a:off x="1939043" y="737068"/>
          <a:ext cx="2150388" cy="860155"/>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方正姚体" panose="02010601030101010101" pitchFamily="2" charset="-122"/>
              <a:ea typeface="方正姚体" panose="02010601030101010101" pitchFamily="2" charset="-122"/>
            </a:rPr>
            <a:t>规范语言</a:t>
          </a:r>
        </a:p>
      </dsp:txBody>
      <dsp:txXfrm>
        <a:off x="2369121" y="737068"/>
        <a:ext cx="1290233" cy="860155"/>
      </dsp:txXfrm>
    </dsp:sp>
    <dsp:sp modelId="{84E47B95-BE9E-4967-A22D-7BFC8AB14FCD}">
      <dsp:nvSpPr>
        <dsp:cNvPr id="0" name=""/>
        <dsp:cNvSpPr/>
      </dsp:nvSpPr>
      <dsp:spPr>
        <a:xfrm>
          <a:off x="3874393" y="737068"/>
          <a:ext cx="2150388" cy="860155"/>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方正姚体" panose="02010601030101010101" pitchFamily="2" charset="-122"/>
              <a:ea typeface="方正姚体" panose="02010601030101010101" pitchFamily="2" charset="-122"/>
            </a:rPr>
            <a:t>合约性质</a:t>
          </a:r>
        </a:p>
      </dsp:txBody>
      <dsp:txXfrm>
        <a:off x="4304471" y="737068"/>
        <a:ext cx="1290233" cy="860155"/>
      </dsp:txXfrm>
    </dsp:sp>
    <dsp:sp modelId="{B41A3DE2-DBCF-4FF3-8C44-7DA299BD1F9A}">
      <dsp:nvSpPr>
        <dsp:cNvPr id="0" name=""/>
        <dsp:cNvSpPr/>
      </dsp:nvSpPr>
      <dsp:spPr>
        <a:xfrm>
          <a:off x="5809742" y="737068"/>
          <a:ext cx="2150388" cy="860155"/>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方正姚体" panose="02010601030101010101" pitchFamily="2" charset="-122"/>
              <a:ea typeface="方正姚体" panose="02010601030101010101" pitchFamily="2" charset="-122"/>
            </a:rPr>
            <a:t>形式化验证</a:t>
          </a:r>
        </a:p>
      </dsp:txBody>
      <dsp:txXfrm>
        <a:off x="6239820" y="737068"/>
        <a:ext cx="1290233" cy="8601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652"/>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3093" y="0"/>
            <a:ext cx="3077739" cy="511652"/>
          </a:xfrm>
          <a:prstGeom prst="rect">
            <a:avLst/>
          </a:prstGeom>
        </p:spPr>
        <p:txBody>
          <a:bodyPr vert="horz" lIns="99048" tIns="49524" rIns="99048" bIns="49524" rtlCol="0"/>
          <a:lstStyle>
            <a:lvl1pPr algn="r">
              <a:defRPr sz="1300"/>
            </a:lvl1pPr>
          </a:lstStyle>
          <a:p>
            <a:fld id="{CDFDAA28-D8C5-4A6D-9856-E5744C2A7647}" type="datetimeFigureOut">
              <a:rPr lang="zh-CN" altLang="en-US" smtClean="0"/>
              <a:pPr/>
              <a:t>2022/12/20</a:t>
            </a:fld>
            <a:endParaRPr lang="zh-CN" altLang="en-US"/>
          </a:p>
        </p:txBody>
      </p:sp>
      <p:sp>
        <p:nvSpPr>
          <p:cNvPr id="4" name="页脚占位符 3"/>
          <p:cNvSpPr>
            <a:spLocks noGrp="1"/>
          </p:cNvSpPr>
          <p:nvPr>
            <p:ph type="ftr" sz="quarter" idx="2"/>
          </p:nvPr>
        </p:nvSpPr>
        <p:spPr>
          <a:xfrm>
            <a:off x="0" y="9719598"/>
            <a:ext cx="3077739" cy="511652"/>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093" y="9719598"/>
            <a:ext cx="3077739" cy="511652"/>
          </a:xfrm>
          <a:prstGeom prst="rect">
            <a:avLst/>
          </a:prstGeom>
        </p:spPr>
        <p:txBody>
          <a:bodyPr vert="horz" lIns="99048" tIns="49524" rIns="99048" bIns="49524" rtlCol="0" anchor="b"/>
          <a:lstStyle>
            <a:lvl1pPr algn="r">
              <a:defRPr sz="1300"/>
            </a:lvl1pPr>
          </a:lstStyle>
          <a:p>
            <a:fld id="{66F98C2A-C9DA-461A-888B-37BF8710FFD8}" type="slidenum">
              <a:rPr lang="zh-CN" altLang="en-US" smtClean="0"/>
              <a:pPr/>
              <a:t>‹#›</a:t>
            </a:fld>
            <a:endParaRPr lang="zh-CN" altLang="en-US"/>
          </a:p>
        </p:txBody>
      </p:sp>
    </p:spTree>
    <p:extLst>
      <p:ext uri="{BB962C8B-B14F-4D97-AF65-F5344CB8AC3E}">
        <p14:creationId xmlns:p14="http://schemas.microsoft.com/office/powerpoint/2010/main" val="275167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3428"/>
          </a:xfrm>
          <a:prstGeom prst="rect">
            <a:avLst/>
          </a:prstGeom>
        </p:spPr>
        <p:txBody>
          <a:bodyPr vert="horz" lIns="99048" tIns="49524" rIns="99048" bIns="49524" rtlCol="0"/>
          <a:lstStyle>
            <a:lvl1pPr algn="l" eaLnBrk="1" fontAlgn="auto" hangingPunct="1">
              <a:spcBef>
                <a:spcPts val="0"/>
              </a:spcBef>
              <a:spcAft>
                <a:spcPts val="0"/>
              </a:spcAft>
              <a:defRPr sz="1300">
                <a:latin typeface="+mn-lt"/>
                <a:ea typeface="+mn-ea"/>
              </a:defRPr>
            </a:lvl1pPr>
          </a:lstStyle>
          <a:p>
            <a:pPr defTabSz="742859" rtl="0">
              <a:defRPr/>
            </a:pPr>
            <a:endParaRPr lang="zh-CN" altLang="en-US">
              <a:cs typeface="+mn-cs"/>
            </a:endParaRPr>
          </a:p>
        </p:txBody>
      </p:sp>
      <p:sp>
        <p:nvSpPr>
          <p:cNvPr id="3" name="日期占位符 2"/>
          <p:cNvSpPr>
            <a:spLocks noGrp="1"/>
          </p:cNvSpPr>
          <p:nvPr>
            <p:ph type="dt" idx="1"/>
          </p:nvPr>
        </p:nvSpPr>
        <p:spPr>
          <a:xfrm>
            <a:off x="4023093" y="0"/>
            <a:ext cx="3077739" cy="513428"/>
          </a:xfrm>
          <a:prstGeom prst="rect">
            <a:avLst/>
          </a:prstGeom>
        </p:spPr>
        <p:txBody>
          <a:bodyPr vert="horz" lIns="99048" tIns="49524" rIns="99048" bIns="49524" rtlCol="0"/>
          <a:lstStyle>
            <a:lvl1pPr algn="r" eaLnBrk="1" fontAlgn="auto" hangingPunct="1">
              <a:spcBef>
                <a:spcPts val="0"/>
              </a:spcBef>
              <a:spcAft>
                <a:spcPts val="0"/>
              </a:spcAft>
              <a:defRPr sz="1300" smtClean="0">
                <a:latin typeface="+mn-lt"/>
                <a:ea typeface="+mn-ea"/>
              </a:defRPr>
            </a:lvl1pPr>
          </a:lstStyle>
          <a:p>
            <a:pPr defTabSz="742859" rtl="0">
              <a:defRPr/>
            </a:pPr>
            <a:endParaRPr lang="zh-CN" altLang="en-US">
              <a:cs typeface="+mn-cs"/>
            </a:endParaRPr>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9048" tIns="49524" rIns="99048" bIns="49524" rtlCol="0" anchor="ctr"/>
          <a:lstStyle/>
          <a:p>
            <a:pPr marL="0" marR="0" lvl="0" indent="0" algn="l" defTabSz="742859" rtl="0" eaLnBrk="1" fontAlgn="base" latinLnBrk="0" hangingPunct="1">
              <a:lnSpc>
                <a:spcPct val="100000"/>
              </a:lnSpc>
              <a:spcBef>
                <a:spcPct val="30000"/>
              </a:spcBef>
              <a:spcAft>
                <a:spcPct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48" tIns="49524" rIns="99048" bIns="49524" rtlCol="0"/>
          <a:lstStyle/>
          <a:p>
            <a:pPr marL="0" marR="0" lvl="0"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371429" marR="0" lvl="1"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第二级</a:t>
            </a:r>
          </a:p>
          <a:p>
            <a:pPr marL="742859" marR="0" lvl="2"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第三级</a:t>
            </a:r>
          </a:p>
          <a:p>
            <a:pPr marL="1114288" marR="0" lvl="3"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第四级</a:t>
            </a:r>
          </a:p>
          <a:p>
            <a:pPr marL="1485717" marR="0" lvl="4"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9719598"/>
            <a:ext cx="3077739" cy="513428"/>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ea typeface="+mn-ea"/>
              </a:defRPr>
            </a:lvl1pPr>
          </a:lstStyle>
          <a:p>
            <a:pPr defTabSz="742859" rtl="0">
              <a:defRPr/>
            </a:pPr>
            <a:endParaRPr lang="zh-CN" altLang="en-US">
              <a:cs typeface="+mn-cs"/>
            </a:endParaRPr>
          </a:p>
        </p:txBody>
      </p:sp>
      <p:sp>
        <p:nvSpPr>
          <p:cNvPr id="7" name="灯片编号占位符 6"/>
          <p:cNvSpPr>
            <a:spLocks noGrp="1"/>
          </p:cNvSpPr>
          <p:nvPr>
            <p:ph type="sldNum" sz="quarter" idx="5"/>
          </p:nvPr>
        </p:nvSpPr>
        <p:spPr>
          <a:xfrm>
            <a:off x="4023093" y="9719598"/>
            <a:ext cx="3077739" cy="513428"/>
          </a:xfrm>
          <a:prstGeom prst="rect">
            <a:avLst/>
          </a:prstGeom>
        </p:spPr>
        <p:txBody>
          <a:bodyPr vert="horz" lIns="99048" tIns="49524" rIns="99048" bIns="49524" rtlCol="0" anchor="b"/>
          <a:lstStyle>
            <a:lvl1pPr algn="r" eaLnBrk="1" fontAlgn="auto" hangingPunct="1">
              <a:spcBef>
                <a:spcPts val="0"/>
              </a:spcBef>
              <a:spcAft>
                <a:spcPts val="0"/>
              </a:spcAft>
              <a:defRPr sz="1300" smtClean="0">
                <a:latin typeface="+mn-lt"/>
                <a:ea typeface="+mn-ea"/>
              </a:defRPr>
            </a:lvl1pPr>
          </a:lstStyle>
          <a:p>
            <a:pPr defTabSz="742859" rtl="0">
              <a:defRPr/>
            </a:pPr>
            <a:fld id="{03A5FC8D-B777-4536-A8D6-CFC082E5ADC6}" type="slidenum">
              <a:rPr lang="zh-CN" altLang="en-US" smtClean="0">
                <a:cs typeface="+mn-cs"/>
              </a:rPr>
              <a:pPr defTabSz="742859" rtl="0">
                <a:defRPr/>
              </a:pPr>
              <a:t>‹#›</a:t>
            </a:fld>
            <a:endParaRPr lang="zh-CN" altLang="en-US">
              <a:cs typeface="+mn-cs"/>
            </a:endParaRPr>
          </a:p>
        </p:txBody>
      </p:sp>
    </p:spTree>
    <p:extLst>
      <p:ext uri="{BB962C8B-B14F-4D97-AF65-F5344CB8AC3E}">
        <p14:creationId xmlns:p14="http://schemas.microsoft.com/office/powerpoint/2010/main" val="2243791360"/>
      </p:ext>
    </p:extLst>
  </p:cSld>
  <p:clrMap bg1="lt1" tx1="dk1" bg2="lt2" tx2="dk2" accent1="accent1" accent2="accent2" accent3="accent3" accent4="accent4" accent5="accent5" accent6="accent6" hlink="hlink" folHlink="folHlink"/>
  <p:hf sldNum="0" hdr="0" ftr="0" dt="0"/>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pPr algn="just" defTabSz="742859" fontAlgn="auto">
              <a:spcBef>
                <a:spcPts val="0"/>
              </a:spcBef>
              <a:spcAft>
                <a:spcPts val="0"/>
              </a:spcAft>
              <a:defRPr/>
            </a:pPr>
            <a:endParaRPr lang="zh-CN" altLang="en-US" b="1" dirty="0">
              <a:solidFill>
                <a:schemeClr val="bg1"/>
              </a:solidFill>
              <a:latin typeface="方正姚体" panose="02010601030101010101" charset="-122"/>
              <a:ea typeface="方正姚体" panose="02010601030101010101" charset="-122"/>
              <a:sym typeface="+mn-ea"/>
            </a:endParaRPr>
          </a:p>
        </p:txBody>
      </p:sp>
    </p:spTree>
    <p:extLst>
      <p:ext uri="{BB962C8B-B14F-4D97-AF65-F5344CB8AC3E}">
        <p14:creationId xmlns:p14="http://schemas.microsoft.com/office/powerpoint/2010/main" val="299748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079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065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285727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476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148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5260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1703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1879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3103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374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3932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80878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6782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2610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934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7800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05665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120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5721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3588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9704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7871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1706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90990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4049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spcAft>
                <a:spcPts val="0"/>
              </a:spcAft>
            </a:pPr>
            <a:endParaRPr lang="zh-CN" altLang="en-US" dirty="0"/>
          </a:p>
        </p:txBody>
      </p:sp>
    </p:spTree>
    <p:extLst>
      <p:ext uri="{BB962C8B-B14F-4D97-AF65-F5344CB8AC3E}">
        <p14:creationId xmlns:p14="http://schemas.microsoft.com/office/powerpoint/2010/main" val="1461533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130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835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12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1656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13780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976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6552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9015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9853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8030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01060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47690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75021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8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18585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56623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1449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2890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1479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endParaRPr lang="en-US" altLang="zh-CN"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25316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endParaRPr lang="en-US"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21168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4066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3323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04029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442085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90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847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054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2401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09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36"/>
            <a:ext cx="9144000" cy="5142741"/>
          </a:xfrm>
          <a:prstGeom prst="rect">
            <a:avLst/>
          </a:prstGeom>
        </p:spPr>
      </p:pic>
      <p:sp>
        <p:nvSpPr>
          <p:cNvPr id="11" name="矩形 10"/>
          <p:cNvSpPr/>
          <p:nvPr userDrawn="1"/>
        </p:nvSpPr>
        <p:spPr>
          <a:xfrm>
            <a:off x="630553" y="340088"/>
            <a:ext cx="302899" cy="302898"/>
          </a:xfrm>
          <a:prstGeom prst="rect">
            <a:avLst/>
          </a:prstGeom>
          <a:noFill/>
          <a:ln w="38100">
            <a:solidFill>
              <a:srgbClr val="026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p:cNvSpPr/>
          <p:nvPr userDrawn="1"/>
        </p:nvSpPr>
        <p:spPr>
          <a:xfrm>
            <a:off x="554356" y="486625"/>
            <a:ext cx="217173" cy="217173"/>
          </a:xfrm>
          <a:prstGeom prst="rect">
            <a:avLst/>
          </a:prstGeom>
          <a:solidFill>
            <a:srgbClr val="028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7" y="-6536"/>
            <a:ext cx="9142651" cy="5142741"/>
          </a:xfrm>
          <a:prstGeom prst="rect">
            <a:avLst/>
          </a:prstGeom>
        </p:spPr>
      </p:pic>
      <p:sp>
        <p:nvSpPr>
          <p:cNvPr id="7" name="矩形 6"/>
          <p:cNvSpPr/>
          <p:nvPr userDrawn="1"/>
        </p:nvSpPr>
        <p:spPr>
          <a:xfrm>
            <a:off x="0" y="12"/>
            <a:ext cx="9144000" cy="5172617"/>
          </a:xfrm>
          <a:prstGeom prst="rect">
            <a:avLst/>
          </a:prstGeom>
          <a:blipFill dpi="0" rotWithShape="1">
            <a:blip r:embed="rId3" cstate="print"/>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0DD770-30CB-4D25-852B-30FC1F7526F9}" type="datetime1">
              <a:rPr lang="zh-CN" altLang="en-US" smtClean="0"/>
              <a:pPr/>
              <a:t>2022/12/20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7" name="图片 6">
            <a:extLst>
              <a:ext uri="{FF2B5EF4-FFF2-40B4-BE49-F238E27FC236}">
                <a16:creationId xmlns:a16="http://schemas.microsoft.com/office/drawing/2014/main" xmlns="" id="{D78D0A6E-CBF2-4EF7-BB8A-8D01CEE3E9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10" b="-246"/>
          <a:stretch>
            <a:fillRect/>
          </a:stretch>
        </p:blipFill>
        <p:spPr>
          <a:xfrm>
            <a:off x="0" y="10"/>
            <a:ext cx="9144000" cy="5118683"/>
          </a:xfrm>
          <a:prstGeom prst="rect">
            <a:avLst/>
          </a:prstGeom>
        </p:spPr>
      </p:pic>
    </p:spTree>
    <p:extLst>
      <p:ext uri="{BB962C8B-B14F-4D97-AF65-F5344CB8AC3E}">
        <p14:creationId xmlns:p14="http://schemas.microsoft.com/office/powerpoint/2010/main" val="1432407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A5E84C5-FA99-4C3B-8B66-29F89E198D41}" type="datetime1">
              <a:rPr lang="zh-CN" altLang="en-US" smtClean="0"/>
              <a:pPr/>
              <a:t>2022/12/20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250467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30126696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407CFD0-662B-4E20-943C-EA42C3F41C3F}" type="datetime1">
              <a:rPr lang="zh-CN" altLang="en-US" smtClean="0"/>
              <a:pPr/>
              <a:t>2022/12/20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3057523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8" name="Footer Placeholder 7"/>
          <p:cNvSpPr>
            <a:spLocks noGrp="1"/>
          </p:cNvSpPr>
          <p:nvPr>
            <p:ph type="ftr" sz="quarter" idx="11"/>
          </p:nvPr>
        </p:nvSpPr>
        <p:spPr/>
        <p:txBody>
          <a:bodyPr/>
          <a:lstStyle/>
          <a:p>
            <a:pPr defTabSz="514319" rtl="0">
              <a:defRPr/>
            </a:pPr>
            <a:endParaRPr lang="zh-CN" altLang="en-US">
              <a:cs typeface="+mn-cs"/>
            </a:endParaRPr>
          </a:p>
        </p:txBody>
      </p:sp>
      <p:sp>
        <p:nvSpPr>
          <p:cNvPr id="9" name="Slide Number Placeholder 8"/>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350474544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D857999-DDFF-406E-8535-8DEF88B88785}" type="datetime1">
              <a:rPr lang="zh-CN" altLang="en-US" smtClean="0"/>
              <a:pPr/>
              <a:t>2022/12/20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971531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7A96D-DF31-47ED-8A3D-FE665C5265D2}" type="datetime1">
              <a:rPr lang="zh-CN" altLang="en-US" smtClean="0"/>
              <a:pPr/>
              <a:t>2022/12/20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5" name="图片 4">
            <a:extLst>
              <a:ext uri="{FF2B5EF4-FFF2-40B4-BE49-F238E27FC236}">
                <a16:creationId xmlns:a16="http://schemas.microsoft.com/office/drawing/2014/main" xmlns="" id="{EA0DEA81-60A0-45D3-B7AB-95766F9C30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10" b="-246"/>
          <a:stretch>
            <a:fillRect/>
          </a:stretch>
        </p:blipFill>
        <p:spPr>
          <a:xfrm>
            <a:off x="0" y="10"/>
            <a:ext cx="9144000" cy="5118683"/>
          </a:xfrm>
          <a:prstGeom prst="rect">
            <a:avLst/>
          </a:prstGeom>
        </p:spPr>
      </p:pic>
    </p:spTree>
    <p:extLst>
      <p:ext uri="{BB962C8B-B14F-4D97-AF65-F5344CB8AC3E}">
        <p14:creationId xmlns:p14="http://schemas.microsoft.com/office/powerpoint/2010/main" val="294059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282316"/>
            <a:ext cx="7886700" cy="2139553"/>
          </a:xfrm>
        </p:spPr>
        <p:txBody>
          <a:bodyPr anchor="b"/>
          <a:lstStyle>
            <a:lvl1pPr>
              <a:defRPr sz="3375"/>
            </a:lvl1pPr>
          </a:lstStyle>
          <a:p>
            <a:r>
              <a:rPr lang="zh-CN" altLang="en-US"/>
              <a:t>单击此处编辑母版标题样式</a:t>
            </a:r>
          </a:p>
        </p:txBody>
      </p:sp>
      <p:sp>
        <p:nvSpPr>
          <p:cNvPr id="3" name="文本占位符 2"/>
          <p:cNvSpPr>
            <a:spLocks noGrp="1"/>
          </p:cNvSpPr>
          <p:nvPr>
            <p:ph type="body" idx="1"/>
          </p:nvPr>
        </p:nvSpPr>
        <p:spPr>
          <a:xfrm>
            <a:off x="623891" y="3442097"/>
            <a:ext cx="7886700" cy="1125140"/>
          </a:xfrm>
        </p:spPr>
        <p:txBody>
          <a:bodyPr/>
          <a:lstStyle>
            <a:lvl1pPr marL="0" indent="0">
              <a:buNone/>
              <a:defRPr sz="1350">
                <a:solidFill>
                  <a:schemeClr val="tx1">
                    <a:tint val="75000"/>
                  </a:schemeClr>
                </a:solidFill>
              </a:defRPr>
            </a:lvl1pPr>
            <a:lvl2pPr marL="257159" indent="0">
              <a:buNone/>
              <a:defRPr sz="1125">
                <a:solidFill>
                  <a:schemeClr val="tx1">
                    <a:tint val="75000"/>
                  </a:schemeClr>
                </a:solidFill>
              </a:defRPr>
            </a:lvl2pPr>
            <a:lvl3pPr marL="514319" indent="0">
              <a:buNone/>
              <a:defRPr sz="1013">
                <a:solidFill>
                  <a:schemeClr val="tx1">
                    <a:tint val="75000"/>
                  </a:schemeClr>
                </a:solidFill>
              </a:defRPr>
            </a:lvl3pPr>
            <a:lvl4pPr marL="771480" indent="0">
              <a:buNone/>
              <a:defRPr sz="900">
                <a:solidFill>
                  <a:schemeClr val="tx1">
                    <a:tint val="75000"/>
                  </a:schemeClr>
                </a:solidFill>
              </a:defRPr>
            </a:lvl4pPr>
            <a:lvl5pPr marL="1028639" indent="0">
              <a:buNone/>
              <a:defRPr sz="900">
                <a:solidFill>
                  <a:schemeClr val="tx1">
                    <a:tint val="75000"/>
                  </a:schemeClr>
                </a:solidFill>
              </a:defRPr>
            </a:lvl5pPr>
            <a:lvl6pPr marL="1285798" indent="0">
              <a:buNone/>
              <a:defRPr sz="900">
                <a:solidFill>
                  <a:schemeClr val="tx1">
                    <a:tint val="75000"/>
                  </a:schemeClr>
                </a:solidFill>
              </a:defRPr>
            </a:lvl6pPr>
            <a:lvl7pPr marL="1542956" indent="0">
              <a:buNone/>
              <a:defRPr sz="900">
                <a:solidFill>
                  <a:schemeClr val="tx1">
                    <a:tint val="75000"/>
                  </a:schemeClr>
                </a:solidFill>
              </a:defRPr>
            </a:lvl7pPr>
            <a:lvl8pPr marL="1800117" indent="0">
              <a:buNone/>
              <a:defRPr sz="900">
                <a:solidFill>
                  <a:schemeClr val="tx1">
                    <a:tint val="75000"/>
                  </a:schemeClr>
                </a:solidFill>
              </a:defRPr>
            </a:lvl8pPr>
            <a:lvl9pPr marL="2057278" indent="0">
              <a:buNone/>
              <a:defRPr sz="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88C98F8A-BC06-43DF-9D61-848E2FDA9F3F}" type="datetime1">
              <a:rPr lang="zh-CN" altLang="en-US" smtClean="0"/>
              <a:pPr/>
              <a:t>2022/12/20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8" name="图片 7">
            <a:extLst>
              <a:ext uri="{FF2B5EF4-FFF2-40B4-BE49-F238E27FC236}">
                <a16:creationId xmlns:a16="http://schemas.microsoft.com/office/drawing/2014/main" xmlns="" id="{08AAE27F-940E-43E3-8BDF-C4D8A80069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3758" b="21651"/>
          <a:stretch>
            <a:fillRect/>
          </a:stretch>
        </p:blipFill>
        <p:spPr>
          <a:xfrm>
            <a:off x="3135085" y="8"/>
            <a:ext cx="6008915" cy="3739243"/>
          </a:xfrm>
          <a:prstGeom prst="rect">
            <a:avLst/>
          </a:prstGeom>
        </p:spPr>
      </p:pic>
    </p:spTree>
    <p:extLst>
      <p:ext uri="{BB962C8B-B14F-4D97-AF65-F5344CB8AC3E}">
        <p14:creationId xmlns:p14="http://schemas.microsoft.com/office/powerpoint/2010/main" val="1662859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6" name="Footer Placeholder 5"/>
          <p:cNvSpPr>
            <a:spLocks noGrp="1"/>
          </p:cNvSpPr>
          <p:nvPr>
            <p:ph type="ftr" sz="quarter" idx="11"/>
          </p:nvPr>
        </p:nvSpPr>
        <p:spPr/>
        <p:txBody>
          <a:bodyPr/>
          <a:lstStyle/>
          <a:p>
            <a:pPr defTabSz="514319" rtl="0">
              <a:defRPr/>
            </a:pPr>
            <a:endParaRPr lang="zh-CN" altLang="en-US">
              <a:cs typeface="+mn-cs"/>
            </a:endParaRPr>
          </a:p>
        </p:txBody>
      </p:sp>
      <p:sp>
        <p:nvSpPr>
          <p:cNvPr id="7" name="Slide Number Placeholder 6"/>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193696520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401369797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199908340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514319" rtl="0">
              <a:defRPr/>
            </a:pPr>
            <a:fld id="{5DFCE4F1-FF85-4F8E-A814-92A255C2A977}" type="datetimeFigureOut">
              <a:rPr lang="zh-CN" altLang="en-US" smtClean="0">
                <a:cs typeface="+mn-cs"/>
              </a:rPr>
              <a:pPr defTabSz="514319" rtl="0">
                <a:defRPr/>
              </a:pPr>
              <a:t>2022/12/20</a:t>
            </a:fld>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57749024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7" name="矩形 6"/>
          <p:cNvSpPr/>
          <p:nvPr/>
        </p:nvSpPr>
        <p:spPr>
          <a:xfrm>
            <a:off x="0" y="0"/>
            <a:ext cx="9144000" cy="51435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19" rtl="0" eaLnBrk="1" fontAlgn="auto" latinLnBrk="0" hangingPunct="1">
              <a:lnSpc>
                <a:spcPct val="100000"/>
              </a:lnSpc>
              <a:spcBef>
                <a:spcPts val="0"/>
              </a:spcBef>
              <a:spcAft>
                <a:spcPts val="0"/>
              </a:spcAft>
              <a:buClrTx/>
              <a:buSzTx/>
              <a:buFontTx/>
              <a:buNone/>
              <a:defRPr/>
            </a:pPr>
            <a:endParaRPr kumimoji="0" lang="zh-CN" altLang="en-US" sz="1013" b="0" i="0" u="none" strike="noStrike" kern="1200" cap="none" spc="0" normalizeH="0" baseline="0" noProof="0">
              <a:ln>
                <a:noFill/>
              </a:ln>
              <a:solidFill>
                <a:schemeClr val="lt1"/>
              </a:solidFill>
              <a:effectLst/>
              <a:uLnTx/>
              <a:uFillTx/>
              <a:latin typeface="+mn-lt"/>
              <a:ea typeface="+mn-ea"/>
              <a:cs typeface="+mn-cs"/>
            </a:endParaRPr>
          </a:p>
        </p:txBody>
      </p:sp>
      <p:sp>
        <p:nvSpPr>
          <p:cNvPr id="2" name="日期占位符 1"/>
          <p:cNvSpPr>
            <a:spLocks noGrp="1"/>
          </p:cNvSpPr>
          <p:nvPr>
            <p:ph type="dt" sz="half" idx="10"/>
          </p:nvPr>
        </p:nvSpPr>
        <p:spPr/>
        <p:txBody>
          <a:bodyPr/>
          <a:lstStyle/>
          <a:p>
            <a:pPr defTabSz="514319" rtl="0">
              <a:defRPr/>
            </a:pPr>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cSld>
  <p:clrMapOvr>
    <a:masterClrMapping/>
  </p:clrMapOvr>
  <p:transition spd="slow"/>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6146" name="图片 6"/>
          <p:cNvPicPr>
            <a:picLocks noChangeAspect="1"/>
          </p:cNvPicPr>
          <p:nvPr userDrawn="1"/>
        </p:nvPicPr>
        <p:blipFill>
          <a:blip r:embed="rId2" cstate="print"/>
          <a:stretch>
            <a:fillRect/>
          </a:stretch>
        </p:blipFill>
        <p:spPr>
          <a:xfrm>
            <a:off x="6" y="0"/>
            <a:ext cx="9150351" cy="5143500"/>
          </a:xfrm>
          <a:prstGeom prst="rect">
            <a:avLst/>
          </a:prstGeom>
          <a:noFill/>
          <a:ln w="9525">
            <a:noFill/>
          </a:ln>
        </p:spPr>
      </p:pic>
      <p:sp>
        <p:nvSpPr>
          <p:cNvPr id="2" name="日期占位符 1"/>
          <p:cNvSpPr>
            <a:spLocks noGrp="1"/>
          </p:cNvSpPr>
          <p:nvPr>
            <p:ph type="dt" sz="half" idx="10"/>
          </p:nvPr>
        </p:nvSpPr>
        <p:spPr/>
        <p:txBody>
          <a:bodyPr/>
          <a:lstStyle/>
          <a:p>
            <a:pPr defTabSz="514319" rtl="0">
              <a:defRPr/>
            </a:pPr>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cSld>
  <p:clrMapOvr>
    <a:masterClrMapping/>
  </p:clrMapOvr>
  <p:transition spd="slow"/>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2" name="矩形 1"/>
          <p:cNvSpPr/>
          <p:nvPr userDrawn="1"/>
        </p:nvSpPr>
        <p:spPr>
          <a:xfrm>
            <a:off x="12" y="10"/>
            <a:ext cx="123825" cy="5572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685283"/>
            <a:endParaRPr lang="zh-CN" altLang="en-US" sz="1050" dirty="0">
              <a:solidFill>
                <a:srgbClr val="E7E6E6">
                  <a:lumMod val="50000"/>
                </a:srgbClr>
              </a:solidFill>
              <a:ea typeface="微软雅黑" panose="020B0503020204020204" pitchFamily="34" charset="-122"/>
              <a:cs typeface="+mn-ea"/>
              <a:sym typeface="+mn-lt"/>
            </a:endParaRPr>
          </a:p>
        </p:txBody>
      </p:sp>
      <p:sp>
        <p:nvSpPr>
          <p:cNvPr id="8" name="文本占位符 8"/>
          <p:cNvSpPr>
            <a:spLocks noGrp="1"/>
          </p:cNvSpPr>
          <p:nvPr>
            <p:ph type="body" sz="quarter" idx="13" hasCustomPrompt="1"/>
          </p:nvPr>
        </p:nvSpPr>
        <p:spPr>
          <a:xfrm>
            <a:off x="123828" y="82909"/>
            <a:ext cx="9020175" cy="423743"/>
          </a:xfrm>
          <a:prstGeom prst="rect">
            <a:avLst/>
          </a:prstGeom>
        </p:spPr>
        <p:txBody>
          <a:bodyPr>
            <a:noAutofit/>
          </a:bodyPr>
          <a:lstStyle>
            <a:lvl1pPr marL="0" indent="0" algn="l">
              <a:buNone/>
              <a:defRPr sz="1800" b="1">
                <a:latin typeface="微软雅黑" panose="020B0503020204020204" pitchFamily="34" charset="-122"/>
                <a:ea typeface="微软雅黑" panose="020B0503020204020204" pitchFamily="34" charset="-122"/>
              </a:defRPr>
            </a:lvl1pPr>
          </a:lstStyle>
          <a:p>
            <a:pPr lvl="0"/>
            <a:r>
              <a:rPr lang="zh-CN" altLang="en-US" dirty="0"/>
              <a:t>添加文字</a:t>
            </a:r>
            <a:endParaRPr lang="en-US" altLang="zh-CN" dirty="0"/>
          </a:p>
        </p:txBody>
      </p:sp>
      <p:cxnSp>
        <p:nvCxnSpPr>
          <p:cNvPr id="6" name="直接连接符 5"/>
          <p:cNvCxnSpPr/>
          <p:nvPr userDrawn="1"/>
        </p:nvCxnSpPr>
        <p:spPr>
          <a:xfrm>
            <a:off x="228600" y="538790"/>
            <a:ext cx="8915400" cy="0"/>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7" name="灯片编号占位符 5"/>
          <p:cNvSpPr txBox="1"/>
          <p:nvPr userDrawn="1"/>
        </p:nvSpPr>
        <p:spPr>
          <a:xfrm>
            <a:off x="7886713" y="4833652"/>
            <a:ext cx="1463993" cy="276393"/>
          </a:xfrm>
          <a:prstGeom prst="rect">
            <a:avLst/>
          </a:prstGeom>
          <a:noFill/>
        </p:spPr>
        <p:txBody>
          <a:bodyPr vert="horz" lIns="51435" tIns="25718" rIns="51435" bIns="25718" rtlCol="0" anchor="ctr"/>
          <a:lstStyle>
            <a:defPPr>
              <a:defRPr lang="zh-CN"/>
            </a:defPPr>
            <a:lvl1pPr marL="0" algn="ctr" defTabSz="914400" rtl="0" eaLnBrk="1" latinLnBrk="0" hangingPunct="1">
              <a:defRPr sz="1200" kern="1200">
                <a:solidFill>
                  <a:schemeClr val="bg1"/>
                </a:solidFill>
                <a:latin typeface="+mn-lt"/>
                <a:ea typeface="迷你简特圆" panose="0201060901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75" b="1" dirty="0">
                <a:solidFill>
                  <a:schemeClr val="accent2">
                    <a:lumMod val="75000"/>
                  </a:schemeClr>
                </a:solidFill>
              </a:rPr>
              <a:t>—</a:t>
            </a:r>
            <a:r>
              <a:rPr lang="en-US" altLang="zh-CN" sz="675" b="1" baseline="0" dirty="0">
                <a:solidFill>
                  <a:schemeClr val="accent2">
                    <a:lumMod val="75000"/>
                  </a:schemeClr>
                </a:solidFill>
              </a:rPr>
              <a:t> </a:t>
            </a:r>
            <a:fld id="{47F83C42-428F-473A-BE3A-EE92AAF5B3C3}" type="slidenum">
              <a:rPr lang="zh-CN" altLang="en-US" sz="788" b="1" baseline="0" dirty="0" smtClean="0">
                <a:solidFill>
                  <a:schemeClr val="accent2">
                    <a:lumMod val="75000"/>
                  </a:schemeClr>
                </a:solidFill>
                <a:latin typeface="Times" pitchFamily="18" charset="0"/>
              </a:rPr>
              <a:pPr algn="ctr"/>
              <a:t>‹#›</a:t>
            </a:fld>
            <a:r>
              <a:rPr lang="zh-CN" altLang="en-US" sz="675" b="1" dirty="0">
                <a:solidFill>
                  <a:schemeClr val="accent2">
                    <a:lumMod val="75000"/>
                  </a:schemeClr>
                </a:solidFill>
              </a:rPr>
              <a:t> </a:t>
            </a:r>
            <a:r>
              <a:rPr lang="en-US" altLang="zh-CN" sz="675" b="1" dirty="0">
                <a:solidFill>
                  <a:schemeClr val="accent2">
                    <a:lumMod val="75000"/>
                  </a:schemeClr>
                </a:solidFill>
              </a:rPr>
              <a:t>—</a:t>
            </a:r>
            <a:endParaRPr lang="zh-CN" altLang="en-US" sz="675" b="1" dirty="0">
              <a:solidFill>
                <a:schemeClr val="accent2">
                  <a:lumMod val="75000"/>
                </a:schemeClr>
              </a:solidFill>
            </a:endParaRPr>
          </a:p>
        </p:txBody>
      </p:sp>
      <p:pic>
        <p:nvPicPr>
          <p:cNvPr id="9" name="Picture 2" descr="E:\工作\2014\包装袋\logo\logo.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contrast="3000"/>
                    </a14:imgEffect>
                    <a14:imgEffect>
                      <a14:colorTemperature colorTemp="4125"/>
                    </a14:imgEffect>
                    <a14:imgEffect>
                      <a14:saturation sat="165000"/>
                    </a14:imgEffect>
                  </a14:imgLayer>
                </a14:imgProps>
              </a:ext>
              <a:ext uri="{28A0092B-C50C-407E-A947-70E740481C1C}">
                <a14:useLocalDpi xmlns:a14="http://schemas.microsoft.com/office/drawing/2010/main" val="0"/>
              </a:ext>
            </a:extLst>
          </a:blip>
          <a:srcRect/>
          <a:stretch>
            <a:fillRect/>
          </a:stretch>
        </p:blipFill>
        <p:spPr bwMode="auto">
          <a:xfrm>
            <a:off x="8541807" y="82899"/>
            <a:ext cx="431176" cy="429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1"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1"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350" b="1"/>
            </a:lvl1pPr>
            <a:lvl2pPr marL="257159" indent="0">
              <a:buNone/>
              <a:defRPr sz="1125" b="1"/>
            </a:lvl2pPr>
            <a:lvl3pPr marL="514319" indent="0">
              <a:buNone/>
              <a:defRPr sz="1013" b="1"/>
            </a:lvl3pPr>
            <a:lvl4pPr marL="771480" indent="0">
              <a:buNone/>
              <a:defRPr sz="900" b="1"/>
            </a:lvl4pPr>
            <a:lvl5pPr marL="1028639" indent="0">
              <a:buNone/>
              <a:defRPr sz="900" b="1"/>
            </a:lvl5pPr>
            <a:lvl6pPr marL="1285798" indent="0">
              <a:buNone/>
              <a:defRPr sz="900" b="1"/>
            </a:lvl6pPr>
            <a:lvl7pPr marL="1542956" indent="0">
              <a:buNone/>
              <a:defRPr sz="900" b="1"/>
            </a:lvl7pPr>
            <a:lvl8pPr marL="1800117" indent="0">
              <a:buNone/>
              <a:defRPr sz="900" b="1"/>
            </a:lvl8pPr>
            <a:lvl9pPr marL="2057278" indent="0">
              <a:buNone/>
              <a:defRPr sz="900" b="1"/>
            </a:lvl9pPr>
          </a:lstStyle>
          <a:p>
            <a:pPr lvl="0"/>
            <a:r>
              <a:rPr lang="zh-CN" altLang="en-US"/>
              <a:t>单击此处编辑母版文本样式</a:t>
            </a:r>
          </a:p>
        </p:txBody>
      </p:sp>
      <p:sp>
        <p:nvSpPr>
          <p:cNvPr id="4" name="内容占位符 3"/>
          <p:cNvSpPr>
            <a:spLocks noGrp="1"/>
          </p:cNvSpPr>
          <p:nvPr>
            <p:ph sz="half" idx="2"/>
          </p:nvPr>
        </p:nvSpPr>
        <p:spPr>
          <a:xfrm>
            <a:off x="629842" y="1878809"/>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61" y="1260872"/>
            <a:ext cx="3887391" cy="617934"/>
          </a:xfrm>
        </p:spPr>
        <p:txBody>
          <a:bodyPr anchor="b"/>
          <a:lstStyle>
            <a:lvl1pPr marL="0" indent="0">
              <a:buNone/>
              <a:defRPr sz="1350" b="1"/>
            </a:lvl1pPr>
            <a:lvl2pPr marL="257159" indent="0">
              <a:buNone/>
              <a:defRPr sz="1125" b="1"/>
            </a:lvl2pPr>
            <a:lvl3pPr marL="514319" indent="0">
              <a:buNone/>
              <a:defRPr sz="1013" b="1"/>
            </a:lvl3pPr>
            <a:lvl4pPr marL="771480" indent="0">
              <a:buNone/>
              <a:defRPr sz="900" b="1"/>
            </a:lvl4pPr>
            <a:lvl5pPr marL="1028639" indent="0">
              <a:buNone/>
              <a:defRPr sz="900" b="1"/>
            </a:lvl5pPr>
            <a:lvl6pPr marL="1285798" indent="0">
              <a:buNone/>
              <a:defRPr sz="900" b="1"/>
            </a:lvl6pPr>
            <a:lvl7pPr marL="1542956" indent="0">
              <a:buNone/>
              <a:defRPr sz="900" b="1"/>
            </a:lvl7pPr>
            <a:lvl8pPr marL="1800117" indent="0">
              <a:buNone/>
              <a:defRPr sz="900" b="1"/>
            </a:lvl8pPr>
            <a:lvl9pPr marL="2057278" indent="0">
              <a:buNone/>
              <a:defRPr sz="900" b="1"/>
            </a:lvl9pPr>
          </a:lstStyle>
          <a:p>
            <a:pPr lvl="0"/>
            <a:r>
              <a:rPr lang="zh-CN" altLang="en-US"/>
              <a:t>单击此处编辑母版文本样式</a:t>
            </a:r>
          </a:p>
        </p:txBody>
      </p:sp>
      <p:sp>
        <p:nvSpPr>
          <p:cNvPr id="6" name="内容占位符 5"/>
          <p:cNvSpPr>
            <a:spLocks noGrp="1"/>
          </p:cNvSpPr>
          <p:nvPr>
            <p:ph sz="quarter" idx="4"/>
          </p:nvPr>
        </p:nvSpPr>
        <p:spPr>
          <a:xfrm>
            <a:off x="4629161" y="1878809"/>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17" b="11517"/>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2_空白">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1785" y="2"/>
            <a:ext cx="9142811" cy="5382816"/>
            <a:chOff x="-2" y="90"/>
            <a:chExt cx="7679" cy="4521"/>
          </a:xfrm>
        </p:grpSpPr>
        <p:grpSp>
          <p:nvGrpSpPr>
            <p:cNvPr id="7" name="Group 205"/>
            <p:cNvGrpSpPr/>
            <p:nvPr/>
          </p:nvGrpSpPr>
          <p:grpSpPr bwMode="auto">
            <a:xfrm>
              <a:off x="1839" y="90"/>
              <a:ext cx="5838" cy="4521"/>
              <a:chOff x="1839" y="90"/>
              <a:chExt cx="5838" cy="4521"/>
            </a:xfrm>
          </p:grpSpPr>
          <p:sp>
            <p:nvSpPr>
              <p:cNvPr id="52" name="Freeform 5"/>
              <p:cNvSpPr/>
              <p:nvPr/>
            </p:nvSpPr>
            <p:spPr bwMode="auto">
              <a:xfrm>
                <a:off x="1839" y="90"/>
                <a:ext cx="5838" cy="4521"/>
              </a:xfrm>
              <a:custGeom>
                <a:avLst/>
                <a:gdLst>
                  <a:gd name="T0" fmla="*/ 3041 w 3041"/>
                  <a:gd name="T1" fmla="*/ 2354 h 2354"/>
                  <a:gd name="T2" fmla="*/ 3041 w 3041"/>
                  <a:gd name="T3" fmla="*/ 324 h 2354"/>
                  <a:gd name="T4" fmla="*/ 2877 w 3041"/>
                  <a:gd name="T5" fmla="*/ 223 h 2354"/>
                  <a:gd name="T6" fmla="*/ 2749 w 3041"/>
                  <a:gd name="T7" fmla="*/ 327 h 2354"/>
                  <a:gd name="T8" fmla="*/ 2748 w 3041"/>
                  <a:gd name="T9" fmla="*/ 65 h 2354"/>
                  <a:gd name="T10" fmla="*/ 2384 w 3041"/>
                  <a:gd name="T11" fmla="*/ 65 h 2354"/>
                  <a:gd name="T12" fmla="*/ 2376 w 3041"/>
                  <a:gd name="T13" fmla="*/ 467 h 2354"/>
                  <a:gd name="T14" fmla="*/ 2300 w 3041"/>
                  <a:gd name="T15" fmla="*/ 467 h 2354"/>
                  <a:gd name="T16" fmla="*/ 2300 w 3041"/>
                  <a:gd name="T17" fmla="*/ 433 h 2354"/>
                  <a:gd name="T18" fmla="*/ 2145 w 3041"/>
                  <a:gd name="T19" fmla="*/ 431 h 2354"/>
                  <a:gd name="T20" fmla="*/ 2145 w 3041"/>
                  <a:gd name="T21" fmla="*/ 98 h 2354"/>
                  <a:gd name="T22" fmla="*/ 1866 w 3041"/>
                  <a:gd name="T23" fmla="*/ 98 h 2354"/>
                  <a:gd name="T24" fmla="*/ 1869 w 3041"/>
                  <a:gd name="T25" fmla="*/ 373 h 2354"/>
                  <a:gd name="T26" fmla="*/ 1762 w 3041"/>
                  <a:gd name="T27" fmla="*/ 373 h 2354"/>
                  <a:gd name="T28" fmla="*/ 1762 w 3041"/>
                  <a:gd name="T29" fmla="*/ 0 h 2354"/>
                  <a:gd name="T30" fmla="*/ 1589 w 3041"/>
                  <a:gd name="T31" fmla="*/ 0 h 2354"/>
                  <a:gd name="T32" fmla="*/ 1592 w 3041"/>
                  <a:gd name="T33" fmla="*/ 466 h 2354"/>
                  <a:gd name="T34" fmla="*/ 1502 w 3041"/>
                  <a:gd name="T35" fmla="*/ 463 h 2354"/>
                  <a:gd name="T36" fmla="*/ 1497 w 3041"/>
                  <a:gd name="T37" fmla="*/ 673 h 2354"/>
                  <a:gd name="T38" fmla="*/ 1446 w 3041"/>
                  <a:gd name="T39" fmla="*/ 687 h 2354"/>
                  <a:gd name="T40" fmla="*/ 1450 w 3041"/>
                  <a:gd name="T41" fmla="*/ 419 h 2354"/>
                  <a:gd name="T42" fmla="*/ 1279 w 3041"/>
                  <a:gd name="T43" fmla="*/ 396 h 2354"/>
                  <a:gd name="T44" fmla="*/ 1273 w 3041"/>
                  <a:gd name="T45" fmla="*/ 150 h 2354"/>
                  <a:gd name="T46" fmla="*/ 1216 w 3041"/>
                  <a:gd name="T47" fmla="*/ 104 h 2354"/>
                  <a:gd name="T48" fmla="*/ 1150 w 3041"/>
                  <a:gd name="T49" fmla="*/ 177 h 2354"/>
                  <a:gd name="T50" fmla="*/ 1150 w 3041"/>
                  <a:gd name="T51" fmla="*/ 340 h 2354"/>
                  <a:gd name="T52" fmla="*/ 895 w 3041"/>
                  <a:gd name="T53" fmla="*/ 340 h 2354"/>
                  <a:gd name="T54" fmla="*/ 889 w 3041"/>
                  <a:gd name="T55" fmla="*/ 121 h 2354"/>
                  <a:gd name="T56" fmla="*/ 602 w 3041"/>
                  <a:gd name="T57" fmla="*/ 121 h 2354"/>
                  <a:gd name="T58" fmla="*/ 598 w 3041"/>
                  <a:gd name="T59" fmla="*/ 680 h 2354"/>
                  <a:gd name="T60" fmla="*/ 598 w 3041"/>
                  <a:gd name="T61" fmla="*/ 797 h 2354"/>
                  <a:gd name="T62" fmla="*/ 582 w 3041"/>
                  <a:gd name="T63" fmla="*/ 797 h 2354"/>
                  <a:gd name="T64" fmla="*/ 542 w 3041"/>
                  <a:gd name="T65" fmla="*/ 764 h 2354"/>
                  <a:gd name="T66" fmla="*/ 505 w 3041"/>
                  <a:gd name="T67" fmla="*/ 764 h 2354"/>
                  <a:gd name="T68" fmla="*/ 505 w 3041"/>
                  <a:gd name="T69" fmla="*/ 787 h 2354"/>
                  <a:gd name="T70" fmla="*/ 477 w 3041"/>
                  <a:gd name="T71" fmla="*/ 787 h 2354"/>
                  <a:gd name="T72" fmla="*/ 477 w 3041"/>
                  <a:gd name="T73" fmla="*/ 711 h 2354"/>
                  <a:gd name="T74" fmla="*/ 428 w 3041"/>
                  <a:gd name="T75" fmla="*/ 711 h 2354"/>
                  <a:gd name="T76" fmla="*/ 428 w 3041"/>
                  <a:gd name="T77" fmla="*/ 793 h 2354"/>
                  <a:gd name="T78" fmla="*/ 407 w 3041"/>
                  <a:gd name="T79" fmla="*/ 776 h 2354"/>
                  <a:gd name="T80" fmla="*/ 347 w 3041"/>
                  <a:gd name="T81" fmla="*/ 776 h 2354"/>
                  <a:gd name="T82" fmla="*/ 347 w 3041"/>
                  <a:gd name="T83" fmla="*/ 653 h 2354"/>
                  <a:gd name="T84" fmla="*/ 319 w 3041"/>
                  <a:gd name="T85" fmla="*/ 653 h 2354"/>
                  <a:gd name="T86" fmla="*/ 277 w 3041"/>
                  <a:gd name="T87" fmla="*/ 653 h 2354"/>
                  <a:gd name="T88" fmla="*/ 277 w 3041"/>
                  <a:gd name="T89" fmla="*/ 745 h 2354"/>
                  <a:gd name="T90" fmla="*/ 244 w 3041"/>
                  <a:gd name="T91" fmla="*/ 745 h 2354"/>
                  <a:gd name="T92" fmla="*/ 244 w 3041"/>
                  <a:gd name="T93" fmla="*/ 562 h 2354"/>
                  <a:gd name="T94" fmla="*/ 62 w 3041"/>
                  <a:gd name="T95" fmla="*/ 562 h 2354"/>
                  <a:gd name="T96" fmla="*/ 62 w 3041"/>
                  <a:gd name="T97" fmla="*/ 768 h 2354"/>
                  <a:gd name="T98" fmla="*/ 0 w 3041"/>
                  <a:gd name="T99" fmla="*/ 768 h 2354"/>
                  <a:gd name="T100" fmla="*/ 1 w 3041"/>
                  <a:gd name="T101" fmla="*/ 2354 h 2354"/>
                  <a:gd name="T102" fmla="*/ 3041 w 3041"/>
                  <a:gd name="T103" fmla="*/ 2354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1" h="2354">
                    <a:moveTo>
                      <a:pt x="3041" y="2354"/>
                    </a:moveTo>
                    <a:cubicBezTo>
                      <a:pt x="3041" y="324"/>
                      <a:pt x="3041" y="324"/>
                      <a:pt x="3041" y="324"/>
                    </a:cubicBezTo>
                    <a:cubicBezTo>
                      <a:pt x="2877" y="223"/>
                      <a:pt x="2877" y="223"/>
                      <a:pt x="2877" y="223"/>
                    </a:cubicBezTo>
                    <a:cubicBezTo>
                      <a:pt x="2749" y="327"/>
                      <a:pt x="2749" y="327"/>
                      <a:pt x="2749" y="327"/>
                    </a:cubicBezTo>
                    <a:cubicBezTo>
                      <a:pt x="2748" y="65"/>
                      <a:pt x="2748" y="65"/>
                      <a:pt x="2748" y="65"/>
                    </a:cubicBezTo>
                    <a:cubicBezTo>
                      <a:pt x="2384" y="65"/>
                      <a:pt x="2384" y="65"/>
                      <a:pt x="2384" y="65"/>
                    </a:cubicBezTo>
                    <a:cubicBezTo>
                      <a:pt x="2376" y="467"/>
                      <a:pt x="2376" y="467"/>
                      <a:pt x="2376" y="467"/>
                    </a:cubicBezTo>
                    <a:cubicBezTo>
                      <a:pt x="2300" y="467"/>
                      <a:pt x="2300" y="467"/>
                      <a:pt x="2300" y="467"/>
                    </a:cubicBezTo>
                    <a:cubicBezTo>
                      <a:pt x="2300" y="433"/>
                      <a:pt x="2300" y="433"/>
                      <a:pt x="2300" y="433"/>
                    </a:cubicBezTo>
                    <a:cubicBezTo>
                      <a:pt x="2145" y="431"/>
                      <a:pt x="2145" y="431"/>
                      <a:pt x="2145" y="431"/>
                    </a:cubicBezTo>
                    <a:cubicBezTo>
                      <a:pt x="2145" y="98"/>
                      <a:pt x="2145" y="98"/>
                      <a:pt x="2145" y="98"/>
                    </a:cubicBezTo>
                    <a:cubicBezTo>
                      <a:pt x="1866" y="98"/>
                      <a:pt x="1866" y="98"/>
                      <a:pt x="1866" y="98"/>
                    </a:cubicBezTo>
                    <a:cubicBezTo>
                      <a:pt x="1869" y="373"/>
                      <a:pt x="1869" y="373"/>
                      <a:pt x="1869" y="373"/>
                    </a:cubicBezTo>
                    <a:cubicBezTo>
                      <a:pt x="1762" y="373"/>
                      <a:pt x="1762" y="373"/>
                      <a:pt x="1762" y="373"/>
                    </a:cubicBezTo>
                    <a:cubicBezTo>
                      <a:pt x="1762" y="0"/>
                      <a:pt x="1762" y="0"/>
                      <a:pt x="1762" y="0"/>
                    </a:cubicBezTo>
                    <a:cubicBezTo>
                      <a:pt x="1589" y="0"/>
                      <a:pt x="1589" y="0"/>
                      <a:pt x="1589" y="0"/>
                    </a:cubicBezTo>
                    <a:cubicBezTo>
                      <a:pt x="1592" y="466"/>
                      <a:pt x="1592" y="466"/>
                      <a:pt x="1592" y="466"/>
                    </a:cubicBezTo>
                    <a:cubicBezTo>
                      <a:pt x="1502" y="463"/>
                      <a:pt x="1502" y="463"/>
                      <a:pt x="1502" y="463"/>
                    </a:cubicBezTo>
                    <a:cubicBezTo>
                      <a:pt x="1497" y="673"/>
                      <a:pt x="1497" y="673"/>
                      <a:pt x="1497" y="673"/>
                    </a:cubicBezTo>
                    <a:cubicBezTo>
                      <a:pt x="1446" y="687"/>
                      <a:pt x="1446" y="687"/>
                      <a:pt x="1446" y="687"/>
                    </a:cubicBezTo>
                    <a:cubicBezTo>
                      <a:pt x="1450" y="419"/>
                      <a:pt x="1450" y="419"/>
                      <a:pt x="1450" y="419"/>
                    </a:cubicBezTo>
                    <a:cubicBezTo>
                      <a:pt x="1279" y="396"/>
                      <a:pt x="1279" y="396"/>
                      <a:pt x="1279" y="396"/>
                    </a:cubicBezTo>
                    <a:cubicBezTo>
                      <a:pt x="1273" y="150"/>
                      <a:pt x="1273" y="150"/>
                      <a:pt x="1273" y="150"/>
                    </a:cubicBezTo>
                    <a:cubicBezTo>
                      <a:pt x="1216" y="104"/>
                      <a:pt x="1216" y="104"/>
                      <a:pt x="1216" y="104"/>
                    </a:cubicBezTo>
                    <a:cubicBezTo>
                      <a:pt x="1150" y="177"/>
                      <a:pt x="1150" y="177"/>
                      <a:pt x="1150" y="177"/>
                    </a:cubicBezTo>
                    <a:cubicBezTo>
                      <a:pt x="1150" y="340"/>
                      <a:pt x="1150" y="340"/>
                      <a:pt x="1150" y="340"/>
                    </a:cubicBezTo>
                    <a:cubicBezTo>
                      <a:pt x="993" y="346"/>
                      <a:pt x="895" y="340"/>
                      <a:pt x="895" y="340"/>
                    </a:cubicBezTo>
                    <a:cubicBezTo>
                      <a:pt x="889" y="121"/>
                      <a:pt x="889" y="121"/>
                      <a:pt x="889" y="121"/>
                    </a:cubicBezTo>
                    <a:cubicBezTo>
                      <a:pt x="602" y="121"/>
                      <a:pt x="602" y="121"/>
                      <a:pt x="602" y="121"/>
                    </a:cubicBezTo>
                    <a:cubicBezTo>
                      <a:pt x="598" y="680"/>
                      <a:pt x="598" y="680"/>
                      <a:pt x="598" y="680"/>
                    </a:cubicBezTo>
                    <a:cubicBezTo>
                      <a:pt x="598" y="797"/>
                      <a:pt x="598" y="797"/>
                      <a:pt x="598" y="797"/>
                    </a:cubicBezTo>
                    <a:cubicBezTo>
                      <a:pt x="582" y="797"/>
                      <a:pt x="582" y="797"/>
                      <a:pt x="582" y="797"/>
                    </a:cubicBezTo>
                    <a:cubicBezTo>
                      <a:pt x="582" y="772"/>
                      <a:pt x="542" y="764"/>
                      <a:pt x="542" y="764"/>
                    </a:cubicBezTo>
                    <a:cubicBezTo>
                      <a:pt x="505" y="764"/>
                      <a:pt x="505" y="764"/>
                      <a:pt x="505" y="764"/>
                    </a:cubicBezTo>
                    <a:cubicBezTo>
                      <a:pt x="505" y="787"/>
                      <a:pt x="505" y="787"/>
                      <a:pt x="505" y="787"/>
                    </a:cubicBezTo>
                    <a:cubicBezTo>
                      <a:pt x="477" y="787"/>
                      <a:pt x="477" y="787"/>
                      <a:pt x="477" y="787"/>
                    </a:cubicBezTo>
                    <a:cubicBezTo>
                      <a:pt x="477" y="711"/>
                      <a:pt x="477" y="711"/>
                      <a:pt x="477" y="711"/>
                    </a:cubicBezTo>
                    <a:cubicBezTo>
                      <a:pt x="459" y="695"/>
                      <a:pt x="428" y="711"/>
                      <a:pt x="428" y="711"/>
                    </a:cubicBezTo>
                    <a:cubicBezTo>
                      <a:pt x="428" y="793"/>
                      <a:pt x="428" y="793"/>
                      <a:pt x="428" y="793"/>
                    </a:cubicBezTo>
                    <a:cubicBezTo>
                      <a:pt x="407" y="776"/>
                      <a:pt x="407" y="776"/>
                      <a:pt x="407" y="776"/>
                    </a:cubicBezTo>
                    <a:cubicBezTo>
                      <a:pt x="347" y="776"/>
                      <a:pt x="347" y="776"/>
                      <a:pt x="347" y="776"/>
                    </a:cubicBezTo>
                    <a:cubicBezTo>
                      <a:pt x="347" y="653"/>
                      <a:pt x="347" y="653"/>
                      <a:pt x="347" y="653"/>
                    </a:cubicBezTo>
                    <a:cubicBezTo>
                      <a:pt x="319" y="653"/>
                      <a:pt x="319" y="653"/>
                      <a:pt x="319" y="653"/>
                    </a:cubicBezTo>
                    <a:cubicBezTo>
                      <a:pt x="277" y="653"/>
                      <a:pt x="277" y="653"/>
                      <a:pt x="277" y="653"/>
                    </a:cubicBezTo>
                    <a:cubicBezTo>
                      <a:pt x="277" y="745"/>
                      <a:pt x="277" y="745"/>
                      <a:pt x="277" y="745"/>
                    </a:cubicBezTo>
                    <a:cubicBezTo>
                      <a:pt x="244" y="745"/>
                      <a:pt x="244" y="745"/>
                      <a:pt x="244" y="745"/>
                    </a:cubicBezTo>
                    <a:cubicBezTo>
                      <a:pt x="244" y="562"/>
                      <a:pt x="244" y="562"/>
                      <a:pt x="244" y="562"/>
                    </a:cubicBezTo>
                    <a:cubicBezTo>
                      <a:pt x="151" y="512"/>
                      <a:pt x="62" y="562"/>
                      <a:pt x="62" y="562"/>
                    </a:cubicBezTo>
                    <a:cubicBezTo>
                      <a:pt x="62" y="768"/>
                      <a:pt x="62" y="768"/>
                      <a:pt x="62" y="768"/>
                    </a:cubicBezTo>
                    <a:cubicBezTo>
                      <a:pt x="0" y="768"/>
                      <a:pt x="0" y="768"/>
                      <a:pt x="0" y="768"/>
                    </a:cubicBezTo>
                    <a:cubicBezTo>
                      <a:pt x="1" y="2354"/>
                      <a:pt x="1" y="2354"/>
                      <a:pt x="1" y="2354"/>
                    </a:cubicBezTo>
                    <a:lnTo>
                      <a:pt x="3041" y="2354"/>
                    </a:lnTo>
                    <a:close/>
                  </a:path>
                </a:pathLst>
              </a:custGeom>
              <a:solidFill>
                <a:srgbClr val="0284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3" name="Rectangle 6"/>
              <p:cNvSpPr>
                <a:spLocks noChangeArrowheads="1"/>
              </p:cNvSpPr>
              <p:nvPr/>
            </p:nvSpPr>
            <p:spPr bwMode="auto">
              <a:xfrm>
                <a:off x="2233" y="1298"/>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4" name="Rectangle 7"/>
              <p:cNvSpPr>
                <a:spLocks noChangeArrowheads="1"/>
              </p:cNvSpPr>
              <p:nvPr/>
            </p:nvSpPr>
            <p:spPr bwMode="auto">
              <a:xfrm>
                <a:off x="2233" y="1350"/>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5" name="Rectangle 8"/>
              <p:cNvSpPr>
                <a:spLocks noChangeArrowheads="1"/>
              </p:cNvSpPr>
              <p:nvPr/>
            </p:nvSpPr>
            <p:spPr bwMode="auto">
              <a:xfrm>
                <a:off x="2233" y="1402"/>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6" name="Rectangle 9"/>
              <p:cNvSpPr>
                <a:spLocks noChangeArrowheads="1"/>
              </p:cNvSpPr>
              <p:nvPr/>
            </p:nvSpPr>
            <p:spPr bwMode="auto">
              <a:xfrm>
                <a:off x="2233" y="1455"/>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7" name="Rectangle 10"/>
              <p:cNvSpPr>
                <a:spLocks noChangeArrowheads="1"/>
              </p:cNvSpPr>
              <p:nvPr/>
            </p:nvSpPr>
            <p:spPr bwMode="auto">
              <a:xfrm>
                <a:off x="2152" y="1298"/>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8" name="Rectangle 11"/>
              <p:cNvSpPr>
                <a:spLocks noChangeArrowheads="1"/>
              </p:cNvSpPr>
              <p:nvPr/>
            </p:nvSpPr>
            <p:spPr bwMode="auto">
              <a:xfrm>
                <a:off x="2152" y="1350"/>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9" name="Rectangle 12"/>
              <p:cNvSpPr>
                <a:spLocks noChangeArrowheads="1"/>
              </p:cNvSpPr>
              <p:nvPr/>
            </p:nvSpPr>
            <p:spPr bwMode="auto">
              <a:xfrm>
                <a:off x="2152" y="1402"/>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0" name="Rectangle 13"/>
              <p:cNvSpPr>
                <a:spLocks noChangeArrowheads="1"/>
              </p:cNvSpPr>
              <p:nvPr/>
            </p:nvSpPr>
            <p:spPr bwMode="auto">
              <a:xfrm>
                <a:off x="2152" y="1455"/>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1" name="Rectangle 14"/>
              <p:cNvSpPr>
                <a:spLocks noChangeArrowheads="1"/>
              </p:cNvSpPr>
              <p:nvPr/>
            </p:nvSpPr>
            <p:spPr bwMode="auto">
              <a:xfrm>
                <a:off x="2073" y="1298"/>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2" name="Rectangle 15"/>
              <p:cNvSpPr>
                <a:spLocks noChangeArrowheads="1"/>
              </p:cNvSpPr>
              <p:nvPr/>
            </p:nvSpPr>
            <p:spPr bwMode="auto">
              <a:xfrm>
                <a:off x="2073" y="1350"/>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3" name="Rectangle 16"/>
              <p:cNvSpPr>
                <a:spLocks noChangeArrowheads="1"/>
              </p:cNvSpPr>
              <p:nvPr/>
            </p:nvSpPr>
            <p:spPr bwMode="auto">
              <a:xfrm>
                <a:off x="2073" y="1402"/>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4" name="Rectangle 17"/>
              <p:cNvSpPr>
                <a:spLocks noChangeArrowheads="1"/>
              </p:cNvSpPr>
              <p:nvPr/>
            </p:nvSpPr>
            <p:spPr bwMode="auto">
              <a:xfrm>
                <a:off x="2073" y="1455"/>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5" name="Rectangle 18"/>
              <p:cNvSpPr>
                <a:spLocks noChangeArrowheads="1"/>
              </p:cNvSpPr>
              <p:nvPr/>
            </p:nvSpPr>
            <p:spPr bwMode="auto">
              <a:xfrm>
                <a:off x="4465"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6" name="Rectangle 19"/>
              <p:cNvSpPr>
                <a:spLocks noChangeArrowheads="1"/>
              </p:cNvSpPr>
              <p:nvPr/>
            </p:nvSpPr>
            <p:spPr bwMode="auto">
              <a:xfrm>
                <a:off x="4465"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7" name="Rectangle 20"/>
              <p:cNvSpPr>
                <a:spLocks noChangeArrowheads="1"/>
              </p:cNvSpPr>
              <p:nvPr/>
            </p:nvSpPr>
            <p:spPr bwMode="auto">
              <a:xfrm>
                <a:off x="4465"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8" name="Rectangle 21"/>
              <p:cNvSpPr>
                <a:spLocks noChangeArrowheads="1"/>
              </p:cNvSpPr>
              <p:nvPr/>
            </p:nvSpPr>
            <p:spPr bwMode="auto">
              <a:xfrm>
                <a:off x="4465"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9" name="Rectangle 22"/>
              <p:cNvSpPr>
                <a:spLocks noChangeArrowheads="1"/>
              </p:cNvSpPr>
              <p:nvPr/>
            </p:nvSpPr>
            <p:spPr bwMode="auto">
              <a:xfrm>
                <a:off x="4465"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0" name="Rectangle 23"/>
              <p:cNvSpPr>
                <a:spLocks noChangeArrowheads="1"/>
              </p:cNvSpPr>
              <p:nvPr/>
            </p:nvSpPr>
            <p:spPr bwMode="auto">
              <a:xfrm>
                <a:off x="4513"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1" name="Rectangle 24"/>
              <p:cNvSpPr>
                <a:spLocks noChangeArrowheads="1"/>
              </p:cNvSpPr>
              <p:nvPr/>
            </p:nvSpPr>
            <p:spPr bwMode="auto">
              <a:xfrm>
                <a:off x="4513"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2" name="Rectangle 25"/>
              <p:cNvSpPr>
                <a:spLocks noChangeArrowheads="1"/>
              </p:cNvSpPr>
              <p:nvPr/>
            </p:nvSpPr>
            <p:spPr bwMode="auto">
              <a:xfrm>
                <a:off x="4513"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3" name="Rectangle 26"/>
              <p:cNvSpPr>
                <a:spLocks noChangeArrowheads="1"/>
              </p:cNvSpPr>
              <p:nvPr/>
            </p:nvSpPr>
            <p:spPr bwMode="auto">
              <a:xfrm>
                <a:off x="4513"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4" name="Rectangle 27"/>
              <p:cNvSpPr>
                <a:spLocks noChangeArrowheads="1"/>
              </p:cNvSpPr>
              <p:nvPr/>
            </p:nvSpPr>
            <p:spPr bwMode="auto">
              <a:xfrm>
                <a:off x="4513"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5" name="Rectangle 28"/>
              <p:cNvSpPr>
                <a:spLocks noChangeArrowheads="1"/>
              </p:cNvSpPr>
              <p:nvPr/>
            </p:nvSpPr>
            <p:spPr bwMode="auto">
              <a:xfrm>
                <a:off x="4565"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6" name="Rectangle 29"/>
              <p:cNvSpPr>
                <a:spLocks noChangeArrowheads="1"/>
              </p:cNvSpPr>
              <p:nvPr/>
            </p:nvSpPr>
            <p:spPr bwMode="auto">
              <a:xfrm>
                <a:off x="4565"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7" name="Rectangle 30"/>
              <p:cNvSpPr>
                <a:spLocks noChangeArrowheads="1"/>
              </p:cNvSpPr>
              <p:nvPr/>
            </p:nvSpPr>
            <p:spPr bwMode="auto">
              <a:xfrm>
                <a:off x="4565"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8" name="Rectangle 31"/>
              <p:cNvSpPr>
                <a:spLocks noChangeArrowheads="1"/>
              </p:cNvSpPr>
              <p:nvPr/>
            </p:nvSpPr>
            <p:spPr bwMode="auto">
              <a:xfrm>
                <a:off x="4565"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9" name="Rectangle 32"/>
              <p:cNvSpPr>
                <a:spLocks noChangeArrowheads="1"/>
              </p:cNvSpPr>
              <p:nvPr/>
            </p:nvSpPr>
            <p:spPr bwMode="auto">
              <a:xfrm>
                <a:off x="4565"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0" name="Rectangle 33"/>
              <p:cNvSpPr>
                <a:spLocks noChangeArrowheads="1"/>
              </p:cNvSpPr>
              <p:nvPr/>
            </p:nvSpPr>
            <p:spPr bwMode="auto">
              <a:xfrm>
                <a:off x="5137" y="647"/>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1" name="Rectangle 34"/>
              <p:cNvSpPr>
                <a:spLocks noChangeArrowheads="1"/>
              </p:cNvSpPr>
              <p:nvPr/>
            </p:nvSpPr>
            <p:spPr bwMode="auto">
              <a:xfrm>
                <a:off x="5137" y="708"/>
                <a:ext cx="31"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2" name="Rectangle 35"/>
              <p:cNvSpPr>
                <a:spLocks noChangeArrowheads="1"/>
              </p:cNvSpPr>
              <p:nvPr/>
            </p:nvSpPr>
            <p:spPr bwMode="auto">
              <a:xfrm>
                <a:off x="5137" y="770"/>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3" name="Rectangle 36"/>
              <p:cNvSpPr>
                <a:spLocks noChangeArrowheads="1"/>
              </p:cNvSpPr>
              <p:nvPr/>
            </p:nvSpPr>
            <p:spPr bwMode="auto">
              <a:xfrm>
                <a:off x="5137" y="833"/>
                <a:ext cx="31"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4" name="Rectangle 37"/>
              <p:cNvSpPr>
                <a:spLocks noChangeArrowheads="1"/>
              </p:cNvSpPr>
              <p:nvPr/>
            </p:nvSpPr>
            <p:spPr bwMode="auto">
              <a:xfrm>
                <a:off x="5137" y="895"/>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5" name="Rectangle 38"/>
              <p:cNvSpPr>
                <a:spLocks noChangeArrowheads="1"/>
              </p:cNvSpPr>
              <p:nvPr/>
            </p:nvSpPr>
            <p:spPr bwMode="auto">
              <a:xfrm>
                <a:off x="5089" y="647"/>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6" name="Rectangle 39"/>
              <p:cNvSpPr>
                <a:spLocks noChangeArrowheads="1"/>
              </p:cNvSpPr>
              <p:nvPr/>
            </p:nvSpPr>
            <p:spPr bwMode="auto">
              <a:xfrm>
                <a:off x="5089" y="708"/>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7" name="Rectangle 40"/>
              <p:cNvSpPr>
                <a:spLocks noChangeArrowheads="1"/>
              </p:cNvSpPr>
              <p:nvPr/>
            </p:nvSpPr>
            <p:spPr bwMode="auto">
              <a:xfrm>
                <a:off x="5089" y="770"/>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8" name="Rectangle 41"/>
              <p:cNvSpPr>
                <a:spLocks noChangeArrowheads="1"/>
              </p:cNvSpPr>
              <p:nvPr/>
            </p:nvSpPr>
            <p:spPr bwMode="auto">
              <a:xfrm>
                <a:off x="5089" y="833"/>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9" name="Rectangle 42"/>
              <p:cNvSpPr>
                <a:spLocks noChangeArrowheads="1"/>
              </p:cNvSpPr>
              <p:nvPr/>
            </p:nvSpPr>
            <p:spPr bwMode="auto">
              <a:xfrm>
                <a:off x="5089" y="895"/>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0" name="Rectangle 43"/>
              <p:cNvSpPr>
                <a:spLocks noChangeArrowheads="1"/>
              </p:cNvSpPr>
              <p:nvPr/>
            </p:nvSpPr>
            <p:spPr bwMode="auto">
              <a:xfrm>
                <a:off x="5041" y="647"/>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1" name="Rectangle 44"/>
              <p:cNvSpPr>
                <a:spLocks noChangeArrowheads="1"/>
              </p:cNvSpPr>
              <p:nvPr/>
            </p:nvSpPr>
            <p:spPr bwMode="auto">
              <a:xfrm>
                <a:off x="5041" y="708"/>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2" name="Rectangle 45"/>
              <p:cNvSpPr>
                <a:spLocks noChangeArrowheads="1"/>
              </p:cNvSpPr>
              <p:nvPr/>
            </p:nvSpPr>
            <p:spPr bwMode="auto">
              <a:xfrm>
                <a:off x="5041" y="770"/>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3" name="Rectangle 46"/>
              <p:cNvSpPr>
                <a:spLocks noChangeArrowheads="1"/>
              </p:cNvSpPr>
              <p:nvPr/>
            </p:nvSpPr>
            <p:spPr bwMode="auto">
              <a:xfrm>
                <a:off x="5041" y="833"/>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4" name="Rectangle 47"/>
              <p:cNvSpPr>
                <a:spLocks noChangeArrowheads="1"/>
              </p:cNvSpPr>
              <p:nvPr/>
            </p:nvSpPr>
            <p:spPr bwMode="auto">
              <a:xfrm>
                <a:off x="5041" y="895"/>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5" name="Rectangle 48"/>
              <p:cNvSpPr>
                <a:spLocks noChangeArrowheads="1"/>
              </p:cNvSpPr>
              <p:nvPr/>
            </p:nvSpPr>
            <p:spPr bwMode="auto">
              <a:xfrm>
                <a:off x="5133" y="276"/>
                <a:ext cx="33"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6" name="Rectangle 49"/>
              <p:cNvSpPr>
                <a:spLocks noChangeArrowheads="1"/>
              </p:cNvSpPr>
              <p:nvPr/>
            </p:nvSpPr>
            <p:spPr bwMode="auto">
              <a:xfrm>
                <a:off x="5133" y="338"/>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7" name="Rectangle 50"/>
              <p:cNvSpPr>
                <a:spLocks noChangeArrowheads="1"/>
              </p:cNvSpPr>
              <p:nvPr/>
            </p:nvSpPr>
            <p:spPr bwMode="auto">
              <a:xfrm>
                <a:off x="5133" y="399"/>
                <a:ext cx="33"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8" name="Rectangle 51"/>
              <p:cNvSpPr>
                <a:spLocks noChangeArrowheads="1"/>
              </p:cNvSpPr>
              <p:nvPr/>
            </p:nvSpPr>
            <p:spPr bwMode="auto">
              <a:xfrm>
                <a:off x="5133" y="461"/>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9" name="Rectangle 52"/>
              <p:cNvSpPr>
                <a:spLocks noChangeArrowheads="1"/>
              </p:cNvSpPr>
              <p:nvPr/>
            </p:nvSpPr>
            <p:spPr bwMode="auto">
              <a:xfrm>
                <a:off x="5133" y="524"/>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0" name="Rectangle 53"/>
              <p:cNvSpPr>
                <a:spLocks noChangeArrowheads="1"/>
              </p:cNvSpPr>
              <p:nvPr/>
            </p:nvSpPr>
            <p:spPr bwMode="auto">
              <a:xfrm>
                <a:off x="5087" y="276"/>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1" name="Rectangle 54"/>
              <p:cNvSpPr>
                <a:spLocks noChangeArrowheads="1"/>
              </p:cNvSpPr>
              <p:nvPr/>
            </p:nvSpPr>
            <p:spPr bwMode="auto">
              <a:xfrm>
                <a:off x="5087" y="338"/>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2" name="Rectangle 55"/>
              <p:cNvSpPr>
                <a:spLocks noChangeArrowheads="1"/>
              </p:cNvSpPr>
              <p:nvPr/>
            </p:nvSpPr>
            <p:spPr bwMode="auto">
              <a:xfrm>
                <a:off x="5087" y="399"/>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3" name="Rectangle 56"/>
              <p:cNvSpPr>
                <a:spLocks noChangeArrowheads="1"/>
              </p:cNvSpPr>
              <p:nvPr/>
            </p:nvSpPr>
            <p:spPr bwMode="auto">
              <a:xfrm>
                <a:off x="5087" y="461"/>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4" name="Rectangle 57"/>
              <p:cNvSpPr>
                <a:spLocks noChangeArrowheads="1"/>
              </p:cNvSpPr>
              <p:nvPr/>
            </p:nvSpPr>
            <p:spPr bwMode="auto">
              <a:xfrm>
                <a:off x="5087" y="524"/>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5" name="Rectangle 58"/>
              <p:cNvSpPr>
                <a:spLocks noChangeArrowheads="1"/>
              </p:cNvSpPr>
              <p:nvPr/>
            </p:nvSpPr>
            <p:spPr bwMode="auto">
              <a:xfrm>
                <a:off x="5037" y="276"/>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6" name="Rectangle 59"/>
              <p:cNvSpPr>
                <a:spLocks noChangeArrowheads="1"/>
              </p:cNvSpPr>
              <p:nvPr/>
            </p:nvSpPr>
            <p:spPr bwMode="auto">
              <a:xfrm>
                <a:off x="5037" y="338"/>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7" name="Rectangle 60"/>
              <p:cNvSpPr>
                <a:spLocks noChangeArrowheads="1"/>
              </p:cNvSpPr>
              <p:nvPr/>
            </p:nvSpPr>
            <p:spPr bwMode="auto">
              <a:xfrm>
                <a:off x="5037" y="399"/>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8" name="Rectangle 61"/>
              <p:cNvSpPr>
                <a:spLocks noChangeArrowheads="1"/>
              </p:cNvSpPr>
              <p:nvPr/>
            </p:nvSpPr>
            <p:spPr bwMode="auto">
              <a:xfrm>
                <a:off x="5037" y="461"/>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9" name="Rectangle 62"/>
              <p:cNvSpPr>
                <a:spLocks noChangeArrowheads="1"/>
              </p:cNvSpPr>
              <p:nvPr/>
            </p:nvSpPr>
            <p:spPr bwMode="auto">
              <a:xfrm>
                <a:off x="5037" y="524"/>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0" name="Rectangle 63"/>
              <p:cNvSpPr>
                <a:spLocks noChangeArrowheads="1"/>
              </p:cNvSpPr>
              <p:nvPr/>
            </p:nvSpPr>
            <p:spPr bwMode="auto">
              <a:xfrm>
                <a:off x="7474" y="831"/>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1" name="Rectangle 64"/>
              <p:cNvSpPr>
                <a:spLocks noChangeArrowheads="1"/>
              </p:cNvSpPr>
              <p:nvPr/>
            </p:nvSpPr>
            <p:spPr bwMode="auto">
              <a:xfrm>
                <a:off x="7474" y="966"/>
                <a:ext cx="69"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2" name="Rectangle 65"/>
              <p:cNvSpPr>
                <a:spLocks noChangeArrowheads="1"/>
              </p:cNvSpPr>
              <p:nvPr/>
            </p:nvSpPr>
            <p:spPr bwMode="auto">
              <a:xfrm>
                <a:off x="7474" y="1100"/>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3" name="Rectangle 66"/>
              <p:cNvSpPr>
                <a:spLocks noChangeArrowheads="1"/>
              </p:cNvSpPr>
              <p:nvPr/>
            </p:nvSpPr>
            <p:spPr bwMode="auto">
              <a:xfrm>
                <a:off x="7474" y="1235"/>
                <a:ext cx="69"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4" name="Rectangle 67"/>
              <p:cNvSpPr>
                <a:spLocks noChangeArrowheads="1"/>
              </p:cNvSpPr>
              <p:nvPr/>
            </p:nvSpPr>
            <p:spPr bwMode="auto">
              <a:xfrm>
                <a:off x="7474" y="1369"/>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5" name="Rectangle 68"/>
              <p:cNvSpPr>
                <a:spLocks noChangeArrowheads="1"/>
              </p:cNvSpPr>
              <p:nvPr/>
            </p:nvSpPr>
            <p:spPr bwMode="auto">
              <a:xfrm>
                <a:off x="7372" y="831"/>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6" name="Rectangle 69"/>
              <p:cNvSpPr>
                <a:spLocks noChangeArrowheads="1"/>
              </p:cNvSpPr>
              <p:nvPr/>
            </p:nvSpPr>
            <p:spPr bwMode="auto">
              <a:xfrm>
                <a:off x="7372" y="966"/>
                <a:ext cx="63"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7" name="Rectangle 70"/>
              <p:cNvSpPr>
                <a:spLocks noChangeArrowheads="1"/>
              </p:cNvSpPr>
              <p:nvPr/>
            </p:nvSpPr>
            <p:spPr bwMode="auto">
              <a:xfrm>
                <a:off x="7372" y="1100"/>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8" name="Rectangle 71"/>
              <p:cNvSpPr>
                <a:spLocks noChangeArrowheads="1"/>
              </p:cNvSpPr>
              <p:nvPr/>
            </p:nvSpPr>
            <p:spPr bwMode="auto">
              <a:xfrm>
                <a:off x="7372" y="1235"/>
                <a:ext cx="63"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9" name="Rectangle 72"/>
              <p:cNvSpPr>
                <a:spLocks noChangeArrowheads="1"/>
              </p:cNvSpPr>
              <p:nvPr/>
            </p:nvSpPr>
            <p:spPr bwMode="auto">
              <a:xfrm>
                <a:off x="7372" y="1369"/>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0" name="Rectangle 73"/>
              <p:cNvSpPr>
                <a:spLocks noChangeArrowheads="1"/>
              </p:cNvSpPr>
              <p:nvPr/>
            </p:nvSpPr>
            <p:spPr bwMode="auto">
              <a:xfrm>
                <a:off x="7264" y="831"/>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1" name="Rectangle 74"/>
              <p:cNvSpPr>
                <a:spLocks noChangeArrowheads="1"/>
              </p:cNvSpPr>
              <p:nvPr/>
            </p:nvSpPr>
            <p:spPr bwMode="auto">
              <a:xfrm>
                <a:off x="7264" y="966"/>
                <a:ext cx="64"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2" name="Rectangle 75"/>
              <p:cNvSpPr>
                <a:spLocks noChangeArrowheads="1"/>
              </p:cNvSpPr>
              <p:nvPr/>
            </p:nvSpPr>
            <p:spPr bwMode="auto">
              <a:xfrm>
                <a:off x="7264" y="1100"/>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3" name="Rectangle 76"/>
              <p:cNvSpPr>
                <a:spLocks noChangeArrowheads="1"/>
              </p:cNvSpPr>
              <p:nvPr/>
            </p:nvSpPr>
            <p:spPr bwMode="auto">
              <a:xfrm>
                <a:off x="7264" y="1235"/>
                <a:ext cx="64"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4" name="Rectangle 77"/>
              <p:cNvSpPr>
                <a:spLocks noChangeArrowheads="1"/>
              </p:cNvSpPr>
              <p:nvPr/>
            </p:nvSpPr>
            <p:spPr bwMode="auto">
              <a:xfrm>
                <a:off x="7264" y="1369"/>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5" name="Rectangle 78"/>
              <p:cNvSpPr>
                <a:spLocks noChangeArrowheads="1"/>
              </p:cNvSpPr>
              <p:nvPr/>
            </p:nvSpPr>
            <p:spPr bwMode="auto">
              <a:xfrm>
                <a:off x="4175" y="543"/>
                <a:ext cx="35" cy="40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6" name="Rectangle 79"/>
              <p:cNvSpPr>
                <a:spLocks noChangeArrowheads="1"/>
              </p:cNvSpPr>
              <p:nvPr/>
            </p:nvSpPr>
            <p:spPr bwMode="auto">
              <a:xfrm>
                <a:off x="4245" y="539"/>
                <a:ext cx="34" cy="40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7" name="Rectangle 80"/>
              <p:cNvSpPr>
                <a:spLocks noChangeArrowheads="1"/>
              </p:cNvSpPr>
              <p:nvPr/>
            </p:nvSpPr>
            <p:spPr bwMode="auto">
              <a:xfrm>
                <a:off x="5851" y="461"/>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8" name="Rectangle 81"/>
              <p:cNvSpPr>
                <a:spLocks noChangeArrowheads="1"/>
              </p:cNvSpPr>
              <p:nvPr/>
            </p:nvSpPr>
            <p:spPr bwMode="auto">
              <a:xfrm>
                <a:off x="5851" y="555"/>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9" name="Rectangle 82"/>
              <p:cNvSpPr>
                <a:spLocks noChangeArrowheads="1"/>
              </p:cNvSpPr>
              <p:nvPr/>
            </p:nvSpPr>
            <p:spPr bwMode="auto">
              <a:xfrm>
                <a:off x="5851" y="651"/>
                <a:ext cx="89"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0" name="Rectangle 83"/>
              <p:cNvSpPr>
                <a:spLocks noChangeArrowheads="1"/>
              </p:cNvSpPr>
              <p:nvPr/>
            </p:nvSpPr>
            <p:spPr bwMode="auto">
              <a:xfrm>
                <a:off x="5851" y="745"/>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1" name="Rectangle 84"/>
              <p:cNvSpPr>
                <a:spLocks noChangeArrowheads="1"/>
              </p:cNvSpPr>
              <p:nvPr/>
            </p:nvSpPr>
            <p:spPr bwMode="auto">
              <a:xfrm>
                <a:off x="5851" y="839"/>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2" name="Rectangle 85"/>
              <p:cNvSpPr>
                <a:spLocks noChangeArrowheads="1"/>
              </p:cNvSpPr>
              <p:nvPr/>
            </p:nvSpPr>
            <p:spPr bwMode="auto">
              <a:xfrm>
                <a:off x="5851" y="933"/>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3" name="Rectangle 86"/>
              <p:cNvSpPr>
                <a:spLocks noChangeArrowheads="1"/>
              </p:cNvSpPr>
              <p:nvPr/>
            </p:nvSpPr>
            <p:spPr bwMode="auto">
              <a:xfrm>
                <a:off x="5851" y="1027"/>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4" name="Rectangle 87"/>
              <p:cNvSpPr>
                <a:spLocks noChangeArrowheads="1"/>
              </p:cNvSpPr>
              <p:nvPr/>
            </p:nvSpPr>
            <p:spPr bwMode="auto">
              <a:xfrm>
                <a:off x="5851" y="1123"/>
                <a:ext cx="89"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5" name="Rectangle 88"/>
              <p:cNvSpPr>
                <a:spLocks noChangeArrowheads="1"/>
              </p:cNvSpPr>
              <p:nvPr/>
            </p:nvSpPr>
            <p:spPr bwMode="auto">
              <a:xfrm>
                <a:off x="5851" y="1217"/>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6" name="Rectangle 89"/>
              <p:cNvSpPr>
                <a:spLocks noChangeArrowheads="1"/>
              </p:cNvSpPr>
              <p:nvPr/>
            </p:nvSpPr>
            <p:spPr bwMode="auto">
              <a:xfrm>
                <a:off x="5851" y="1311"/>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7" name="Rectangle 94"/>
              <p:cNvSpPr>
                <a:spLocks noChangeArrowheads="1"/>
              </p:cNvSpPr>
              <p:nvPr/>
            </p:nvSpPr>
            <p:spPr bwMode="auto">
              <a:xfrm>
                <a:off x="5715" y="46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8" name="Rectangle 95"/>
              <p:cNvSpPr>
                <a:spLocks noChangeArrowheads="1"/>
              </p:cNvSpPr>
              <p:nvPr/>
            </p:nvSpPr>
            <p:spPr bwMode="auto">
              <a:xfrm>
                <a:off x="5715" y="55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9" name="Rectangle 96"/>
              <p:cNvSpPr>
                <a:spLocks noChangeArrowheads="1"/>
              </p:cNvSpPr>
              <p:nvPr/>
            </p:nvSpPr>
            <p:spPr bwMode="auto">
              <a:xfrm>
                <a:off x="5715" y="651"/>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0" name="Rectangle 97"/>
              <p:cNvSpPr>
                <a:spLocks noChangeArrowheads="1"/>
              </p:cNvSpPr>
              <p:nvPr/>
            </p:nvSpPr>
            <p:spPr bwMode="auto">
              <a:xfrm>
                <a:off x="5715" y="74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1" name="Rectangle 98"/>
              <p:cNvSpPr>
                <a:spLocks noChangeArrowheads="1"/>
              </p:cNvSpPr>
              <p:nvPr/>
            </p:nvSpPr>
            <p:spPr bwMode="auto">
              <a:xfrm>
                <a:off x="5715" y="839"/>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2" name="Rectangle 99"/>
              <p:cNvSpPr>
                <a:spLocks noChangeArrowheads="1"/>
              </p:cNvSpPr>
              <p:nvPr/>
            </p:nvSpPr>
            <p:spPr bwMode="auto">
              <a:xfrm>
                <a:off x="5715" y="933"/>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3" name="Rectangle 100"/>
              <p:cNvSpPr>
                <a:spLocks noChangeArrowheads="1"/>
              </p:cNvSpPr>
              <p:nvPr/>
            </p:nvSpPr>
            <p:spPr bwMode="auto">
              <a:xfrm>
                <a:off x="5715" y="102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4" name="Rectangle 101"/>
              <p:cNvSpPr>
                <a:spLocks noChangeArrowheads="1"/>
              </p:cNvSpPr>
              <p:nvPr/>
            </p:nvSpPr>
            <p:spPr bwMode="auto">
              <a:xfrm>
                <a:off x="5715" y="1123"/>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5" name="Rectangle 102"/>
              <p:cNvSpPr>
                <a:spLocks noChangeArrowheads="1"/>
              </p:cNvSpPr>
              <p:nvPr/>
            </p:nvSpPr>
            <p:spPr bwMode="auto">
              <a:xfrm>
                <a:off x="5715" y="121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6" name="Rectangle 103"/>
              <p:cNvSpPr>
                <a:spLocks noChangeArrowheads="1"/>
              </p:cNvSpPr>
              <p:nvPr/>
            </p:nvSpPr>
            <p:spPr bwMode="auto">
              <a:xfrm>
                <a:off x="5715" y="131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7" name="Rectangle 108"/>
              <p:cNvSpPr>
                <a:spLocks noChangeArrowheads="1"/>
              </p:cNvSpPr>
              <p:nvPr/>
            </p:nvSpPr>
            <p:spPr bwMode="auto">
              <a:xfrm>
                <a:off x="5581" y="46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8" name="Rectangle 109"/>
              <p:cNvSpPr>
                <a:spLocks noChangeArrowheads="1"/>
              </p:cNvSpPr>
              <p:nvPr/>
            </p:nvSpPr>
            <p:spPr bwMode="auto">
              <a:xfrm>
                <a:off x="5581" y="55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9" name="Rectangle 110"/>
              <p:cNvSpPr>
                <a:spLocks noChangeArrowheads="1"/>
              </p:cNvSpPr>
              <p:nvPr/>
            </p:nvSpPr>
            <p:spPr bwMode="auto">
              <a:xfrm>
                <a:off x="5581" y="651"/>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0" name="Rectangle 111"/>
              <p:cNvSpPr>
                <a:spLocks noChangeArrowheads="1"/>
              </p:cNvSpPr>
              <p:nvPr/>
            </p:nvSpPr>
            <p:spPr bwMode="auto">
              <a:xfrm>
                <a:off x="5581" y="74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1" name="Rectangle 112"/>
              <p:cNvSpPr>
                <a:spLocks noChangeArrowheads="1"/>
              </p:cNvSpPr>
              <p:nvPr/>
            </p:nvSpPr>
            <p:spPr bwMode="auto">
              <a:xfrm>
                <a:off x="5581" y="839"/>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2" name="Rectangle 113"/>
              <p:cNvSpPr>
                <a:spLocks noChangeArrowheads="1"/>
              </p:cNvSpPr>
              <p:nvPr/>
            </p:nvSpPr>
            <p:spPr bwMode="auto">
              <a:xfrm>
                <a:off x="5581" y="933"/>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3" name="Rectangle 114"/>
              <p:cNvSpPr>
                <a:spLocks noChangeArrowheads="1"/>
              </p:cNvSpPr>
              <p:nvPr/>
            </p:nvSpPr>
            <p:spPr bwMode="auto">
              <a:xfrm>
                <a:off x="5581" y="102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4" name="Rectangle 115"/>
              <p:cNvSpPr>
                <a:spLocks noChangeArrowheads="1"/>
              </p:cNvSpPr>
              <p:nvPr/>
            </p:nvSpPr>
            <p:spPr bwMode="auto">
              <a:xfrm>
                <a:off x="5581" y="1123"/>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5" name="Rectangle 116"/>
              <p:cNvSpPr>
                <a:spLocks noChangeArrowheads="1"/>
              </p:cNvSpPr>
              <p:nvPr/>
            </p:nvSpPr>
            <p:spPr bwMode="auto">
              <a:xfrm>
                <a:off x="5581" y="121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6" name="Rectangle 117"/>
              <p:cNvSpPr>
                <a:spLocks noChangeArrowheads="1"/>
              </p:cNvSpPr>
              <p:nvPr/>
            </p:nvSpPr>
            <p:spPr bwMode="auto">
              <a:xfrm>
                <a:off x="5581" y="131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7" name="Rectangle 122"/>
              <p:cNvSpPr>
                <a:spLocks noChangeArrowheads="1"/>
              </p:cNvSpPr>
              <p:nvPr/>
            </p:nvSpPr>
            <p:spPr bwMode="auto">
              <a:xfrm>
                <a:off x="6984"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8" name="Rectangle 123"/>
              <p:cNvSpPr>
                <a:spLocks noChangeArrowheads="1"/>
              </p:cNvSpPr>
              <p:nvPr/>
            </p:nvSpPr>
            <p:spPr bwMode="auto">
              <a:xfrm>
                <a:off x="6984"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9" name="Rectangle 124"/>
              <p:cNvSpPr>
                <a:spLocks noChangeArrowheads="1"/>
              </p:cNvSpPr>
              <p:nvPr/>
            </p:nvSpPr>
            <p:spPr bwMode="auto">
              <a:xfrm>
                <a:off x="6984"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0" name="Rectangle 125"/>
              <p:cNvSpPr>
                <a:spLocks noChangeArrowheads="1"/>
              </p:cNvSpPr>
              <p:nvPr/>
            </p:nvSpPr>
            <p:spPr bwMode="auto">
              <a:xfrm>
                <a:off x="6984"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1" name="Rectangle 126"/>
              <p:cNvSpPr>
                <a:spLocks noChangeArrowheads="1"/>
              </p:cNvSpPr>
              <p:nvPr/>
            </p:nvSpPr>
            <p:spPr bwMode="auto">
              <a:xfrm>
                <a:off x="6984"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2" name="Rectangle 127"/>
              <p:cNvSpPr>
                <a:spLocks noChangeArrowheads="1"/>
              </p:cNvSpPr>
              <p:nvPr/>
            </p:nvSpPr>
            <p:spPr bwMode="auto">
              <a:xfrm>
                <a:off x="6984"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3" name="Rectangle 128"/>
              <p:cNvSpPr>
                <a:spLocks noChangeArrowheads="1"/>
              </p:cNvSpPr>
              <p:nvPr/>
            </p:nvSpPr>
            <p:spPr bwMode="auto">
              <a:xfrm>
                <a:off x="6901"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4" name="Rectangle 129"/>
              <p:cNvSpPr>
                <a:spLocks noChangeArrowheads="1"/>
              </p:cNvSpPr>
              <p:nvPr/>
            </p:nvSpPr>
            <p:spPr bwMode="auto">
              <a:xfrm>
                <a:off x="6901"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5" name="Rectangle 130"/>
              <p:cNvSpPr>
                <a:spLocks noChangeArrowheads="1"/>
              </p:cNvSpPr>
              <p:nvPr/>
            </p:nvSpPr>
            <p:spPr bwMode="auto">
              <a:xfrm>
                <a:off x="6901"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6" name="Rectangle 131"/>
              <p:cNvSpPr>
                <a:spLocks noChangeArrowheads="1"/>
              </p:cNvSpPr>
              <p:nvPr/>
            </p:nvSpPr>
            <p:spPr bwMode="auto">
              <a:xfrm>
                <a:off x="6901"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7" name="Rectangle 132"/>
              <p:cNvSpPr>
                <a:spLocks noChangeArrowheads="1"/>
              </p:cNvSpPr>
              <p:nvPr/>
            </p:nvSpPr>
            <p:spPr bwMode="auto">
              <a:xfrm>
                <a:off x="6901"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8" name="Rectangle 133"/>
              <p:cNvSpPr>
                <a:spLocks noChangeArrowheads="1"/>
              </p:cNvSpPr>
              <p:nvPr/>
            </p:nvSpPr>
            <p:spPr bwMode="auto">
              <a:xfrm>
                <a:off x="6901"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9" name="Rectangle 134"/>
              <p:cNvSpPr>
                <a:spLocks noChangeArrowheads="1"/>
              </p:cNvSpPr>
              <p:nvPr/>
            </p:nvSpPr>
            <p:spPr bwMode="auto">
              <a:xfrm>
                <a:off x="6821"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0" name="Rectangle 135"/>
              <p:cNvSpPr>
                <a:spLocks noChangeArrowheads="1"/>
              </p:cNvSpPr>
              <p:nvPr/>
            </p:nvSpPr>
            <p:spPr bwMode="auto">
              <a:xfrm>
                <a:off x="6821"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1" name="Rectangle 136"/>
              <p:cNvSpPr>
                <a:spLocks noChangeArrowheads="1"/>
              </p:cNvSpPr>
              <p:nvPr/>
            </p:nvSpPr>
            <p:spPr bwMode="auto">
              <a:xfrm>
                <a:off x="6821"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2" name="Rectangle 137"/>
              <p:cNvSpPr>
                <a:spLocks noChangeArrowheads="1"/>
              </p:cNvSpPr>
              <p:nvPr/>
            </p:nvSpPr>
            <p:spPr bwMode="auto">
              <a:xfrm>
                <a:off x="6821"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3" name="Rectangle 138"/>
              <p:cNvSpPr>
                <a:spLocks noChangeArrowheads="1"/>
              </p:cNvSpPr>
              <p:nvPr/>
            </p:nvSpPr>
            <p:spPr bwMode="auto">
              <a:xfrm>
                <a:off x="6821"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4" name="Rectangle 139"/>
              <p:cNvSpPr>
                <a:spLocks noChangeArrowheads="1"/>
              </p:cNvSpPr>
              <p:nvPr/>
            </p:nvSpPr>
            <p:spPr bwMode="auto">
              <a:xfrm>
                <a:off x="6821"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5" name="Rectangle 140"/>
              <p:cNvSpPr>
                <a:spLocks noChangeArrowheads="1"/>
              </p:cNvSpPr>
              <p:nvPr/>
            </p:nvSpPr>
            <p:spPr bwMode="auto">
              <a:xfrm>
                <a:off x="6740"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6" name="Rectangle 141"/>
              <p:cNvSpPr>
                <a:spLocks noChangeArrowheads="1"/>
              </p:cNvSpPr>
              <p:nvPr/>
            </p:nvSpPr>
            <p:spPr bwMode="auto">
              <a:xfrm>
                <a:off x="6740"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7" name="Rectangle 142"/>
              <p:cNvSpPr>
                <a:spLocks noChangeArrowheads="1"/>
              </p:cNvSpPr>
              <p:nvPr/>
            </p:nvSpPr>
            <p:spPr bwMode="auto">
              <a:xfrm>
                <a:off x="6740"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8" name="Rectangle 143"/>
              <p:cNvSpPr>
                <a:spLocks noChangeArrowheads="1"/>
              </p:cNvSpPr>
              <p:nvPr/>
            </p:nvSpPr>
            <p:spPr bwMode="auto">
              <a:xfrm>
                <a:off x="6740"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9" name="Rectangle 144"/>
              <p:cNvSpPr>
                <a:spLocks noChangeArrowheads="1"/>
              </p:cNvSpPr>
              <p:nvPr/>
            </p:nvSpPr>
            <p:spPr bwMode="auto">
              <a:xfrm>
                <a:off x="6740"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0" name="Rectangle 145"/>
              <p:cNvSpPr>
                <a:spLocks noChangeArrowheads="1"/>
              </p:cNvSpPr>
              <p:nvPr/>
            </p:nvSpPr>
            <p:spPr bwMode="auto">
              <a:xfrm>
                <a:off x="6740"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1" name="Rectangle 146"/>
              <p:cNvSpPr>
                <a:spLocks noChangeArrowheads="1"/>
              </p:cNvSpPr>
              <p:nvPr/>
            </p:nvSpPr>
            <p:spPr bwMode="auto">
              <a:xfrm>
                <a:off x="6660"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2" name="Rectangle 147"/>
              <p:cNvSpPr>
                <a:spLocks noChangeArrowheads="1"/>
              </p:cNvSpPr>
              <p:nvPr/>
            </p:nvSpPr>
            <p:spPr bwMode="auto">
              <a:xfrm>
                <a:off x="6660"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3" name="Rectangle 148"/>
              <p:cNvSpPr>
                <a:spLocks noChangeArrowheads="1"/>
              </p:cNvSpPr>
              <p:nvPr/>
            </p:nvSpPr>
            <p:spPr bwMode="auto">
              <a:xfrm>
                <a:off x="6660"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4" name="Rectangle 149"/>
              <p:cNvSpPr>
                <a:spLocks noChangeArrowheads="1"/>
              </p:cNvSpPr>
              <p:nvPr/>
            </p:nvSpPr>
            <p:spPr bwMode="auto">
              <a:xfrm>
                <a:off x="6660"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5" name="Rectangle 150"/>
              <p:cNvSpPr>
                <a:spLocks noChangeArrowheads="1"/>
              </p:cNvSpPr>
              <p:nvPr/>
            </p:nvSpPr>
            <p:spPr bwMode="auto">
              <a:xfrm>
                <a:off x="6660"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6" name="Rectangle 151"/>
              <p:cNvSpPr>
                <a:spLocks noChangeArrowheads="1"/>
              </p:cNvSpPr>
              <p:nvPr/>
            </p:nvSpPr>
            <p:spPr bwMode="auto">
              <a:xfrm>
                <a:off x="6660"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7" name="Rectangle 152"/>
              <p:cNvSpPr>
                <a:spLocks noChangeArrowheads="1"/>
              </p:cNvSpPr>
              <p:nvPr/>
            </p:nvSpPr>
            <p:spPr bwMode="auto">
              <a:xfrm>
                <a:off x="6579"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8" name="Rectangle 153"/>
              <p:cNvSpPr>
                <a:spLocks noChangeArrowheads="1"/>
              </p:cNvSpPr>
              <p:nvPr/>
            </p:nvSpPr>
            <p:spPr bwMode="auto">
              <a:xfrm>
                <a:off x="6579"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9" name="Rectangle 154"/>
              <p:cNvSpPr>
                <a:spLocks noChangeArrowheads="1"/>
              </p:cNvSpPr>
              <p:nvPr/>
            </p:nvSpPr>
            <p:spPr bwMode="auto">
              <a:xfrm>
                <a:off x="6579"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0" name="Rectangle 155"/>
              <p:cNvSpPr>
                <a:spLocks noChangeArrowheads="1"/>
              </p:cNvSpPr>
              <p:nvPr/>
            </p:nvSpPr>
            <p:spPr bwMode="auto">
              <a:xfrm>
                <a:off x="6579"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1" name="Rectangle 156"/>
              <p:cNvSpPr>
                <a:spLocks noChangeArrowheads="1"/>
              </p:cNvSpPr>
              <p:nvPr/>
            </p:nvSpPr>
            <p:spPr bwMode="auto">
              <a:xfrm>
                <a:off x="6579"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2" name="Rectangle 157"/>
              <p:cNvSpPr>
                <a:spLocks noChangeArrowheads="1"/>
              </p:cNvSpPr>
              <p:nvPr/>
            </p:nvSpPr>
            <p:spPr bwMode="auto">
              <a:xfrm>
                <a:off x="6579"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3" name="Rectangle 158"/>
              <p:cNvSpPr>
                <a:spLocks noChangeArrowheads="1"/>
              </p:cNvSpPr>
              <p:nvPr/>
            </p:nvSpPr>
            <p:spPr bwMode="auto">
              <a:xfrm>
                <a:off x="6498"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4" name="Rectangle 159"/>
              <p:cNvSpPr>
                <a:spLocks noChangeArrowheads="1"/>
              </p:cNvSpPr>
              <p:nvPr/>
            </p:nvSpPr>
            <p:spPr bwMode="auto">
              <a:xfrm>
                <a:off x="6498"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5" name="Rectangle 160"/>
              <p:cNvSpPr>
                <a:spLocks noChangeArrowheads="1"/>
              </p:cNvSpPr>
              <p:nvPr/>
            </p:nvSpPr>
            <p:spPr bwMode="auto">
              <a:xfrm>
                <a:off x="6498"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6" name="Rectangle 161"/>
              <p:cNvSpPr>
                <a:spLocks noChangeArrowheads="1"/>
              </p:cNvSpPr>
              <p:nvPr/>
            </p:nvSpPr>
            <p:spPr bwMode="auto">
              <a:xfrm>
                <a:off x="6498"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7" name="Rectangle 162"/>
              <p:cNvSpPr>
                <a:spLocks noChangeArrowheads="1"/>
              </p:cNvSpPr>
              <p:nvPr/>
            </p:nvSpPr>
            <p:spPr bwMode="auto">
              <a:xfrm>
                <a:off x="6498"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8" name="Rectangle 163"/>
              <p:cNvSpPr>
                <a:spLocks noChangeArrowheads="1"/>
              </p:cNvSpPr>
              <p:nvPr/>
            </p:nvSpPr>
            <p:spPr bwMode="auto">
              <a:xfrm>
                <a:off x="6498"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9" name="Rectangle 164"/>
              <p:cNvSpPr>
                <a:spLocks noChangeArrowheads="1"/>
              </p:cNvSpPr>
              <p:nvPr/>
            </p:nvSpPr>
            <p:spPr bwMode="auto">
              <a:xfrm>
                <a:off x="3456" y="439"/>
                <a:ext cx="32"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0" name="Rectangle 165"/>
              <p:cNvSpPr>
                <a:spLocks noChangeArrowheads="1"/>
              </p:cNvSpPr>
              <p:nvPr/>
            </p:nvSpPr>
            <p:spPr bwMode="auto">
              <a:xfrm>
                <a:off x="3456" y="562"/>
                <a:ext cx="32"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1" name="Rectangle 166"/>
              <p:cNvSpPr>
                <a:spLocks noChangeArrowheads="1"/>
              </p:cNvSpPr>
              <p:nvPr/>
            </p:nvSpPr>
            <p:spPr bwMode="auto">
              <a:xfrm>
                <a:off x="3456" y="685"/>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2" name="Rectangle 167"/>
              <p:cNvSpPr>
                <a:spLocks noChangeArrowheads="1"/>
              </p:cNvSpPr>
              <p:nvPr/>
            </p:nvSpPr>
            <p:spPr bwMode="auto">
              <a:xfrm>
                <a:off x="3456" y="808"/>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3" name="Rectangle 168"/>
              <p:cNvSpPr>
                <a:spLocks noChangeArrowheads="1"/>
              </p:cNvSpPr>
              <p:nvPr/>
            </p:nvSpPr>
            <p:spPr bwMode="auto">
              <a:xfrm>
                <a:off x="3456" y="9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4" name="Rectangle 169"/>
              <p:cNvSpPr>
                <a:spLocks noChangeArrowheads="1"/>
              </p:cNvSpPr>
              <p:nvPr/>
            </p:nvSpPr>
            <p:spPr bwMode="auto">
              <a:xfrm>
                <a:off x="3456" y="1052"/>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5" name="Rectangle 170"/>
              <p:cNvSpPr>
                <a:spLocks noChangeArrowheads="1"/>
              </p:cNvSpPr>
              <p:nvPr/>
            </p:nvSpPr>
            <p:spPr bwMode="auto">
              <a:xfrm>
                <a:off x="3388"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6" name="Rectangle 171"/>
              <p:cNvSpPr>
                <a:spLocks noChangeArrowheads="1"/>
              </p:cNvSpPr>
              <p:nvPr/>
            </p:nvSpPr>
            <p:spPr bwMode="auto">
              <a:xfrm>
                <a:off x="3388"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7" name="Rectangle 172"/>
              <p:cNvSpPr>
                <a:spLocks noChangeArrowheads="1"/>
              </p:cNvSpPr>
              <p:nvPr/>
            </p:nvSpPr>
            <p:spPr bwMode="auto">
              <a:xfrm>
                <a:off x="3388"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8" name="Rectangle 173"/>
              <p:cNvSpPr>
                <a:spLocks noChangeArrowheads="1"/>
              </p:cNvSpPr>
              <p:nvPr/>
            </p:nvSpPr>
            <p:spPr bwMode="auto">
              <a:xfrm>
                <a:off x="3388"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9" name="Rectangle 174"/>
              <p:cNvSpPr>
                <a:spLocks noChangeArrowheads="1"/>
              </p:cNvSpPr>
              <p:nvPr/>
            </p:nvSpPr>
            <p:spPr bwMode="auto">
              <a:xfrm>
                <a:off x="3388" y="9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0" name="Rectangle 175"/>
              <p:cNvSpPr>
                <a:spLocks noChangeArrowheads="1"/>
              </p:cNvSpPr>
              <p:nvPr/>
            </p:nvSpPr>
            <p:spPr bwMode="auto">
              <a:xfrm>
                <a:off x="3388"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1" name="Rectangle 176"/>
              <p:cNvSpPr>
                <a:spLocks noChangeArrowheads="1"/>
              </p:cNvSpPr>
              <p:nvPr/>
            </p:nvSpPr>
            <p:spPr bwMode="auto">
              <a:xfrm>
                <a:off x="3321" y="439"/>
                <a:ext cx="35"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2" name="Rectangle 177"/>
              <p:cNvSpPr>
                <a:spLocks noChangeArrowheads="1"/>
              </p:cNvSpPr>
              <p:nvPr/>
            </p:nvSpPr>
            <p:spPr bwMode="auto">
              <a:xfrm>
                <a:off x="3321" y="562"/>
                <a:ext cx="35"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3" name="Rectangle 178"/>
              <p:cNvSpPr>
                <a:spLocks noChangeArrowheads="1"/>
              </p:cNvSpPr>
              <p:nvPr/>
            </p:nvSpPr>
            <p:spPr bwMode="auto">
              <a:xfrm>
                <a:off x="3321" y="685"/>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4" name="Rectangle 179"/>
              <p:cNvSpPr>
                <a:spLocks noChangeArrowheads="1"/>
              </p:cNvSpPr>
              <p:nvPr/>
            </p:nvSpPr>
            <p:spPr bwMode="auto">
              <a:xfrm>
                <a:off x="3321" y="808"/>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5" name="Rectangle 180"/>
              <p:cNvSpPr>
                <a:spLocks noChangeArrowheads="1"/>
              </p:cNvSpPr>
              <p:nvPr/>
            </p:nvSpPr>
            <p:spPr bwMode="auto">
              <a:xfrm>
                <a:off x="3321" y="931"/>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6" name="Rectangle 181"/>
              <p:cNvSpPr>
                <a:spLocks noChangeArrowheads="1"/>
              </p:cNvSpPr>
              <p:nvPr/>
            </p:nvSpPr>
            <p:spPr bwMode="auto">
              <a:xfrm>
                <a:off x="3321" y="1052"/>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7" name="Rectangle 182"/>
              <p:cNvSpPr>
                <a:spLocks noChangeArrowheads="1"/>
              </p:cNvSpPr>
              <p:nvPr/>
            </p:nvSpPr>
            <p:spPr bwMode="auto">
              <a:xfrm>
                <a:off x="3256"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8" name="Rectangle 183"/>
              <p:cNvSpPr>
                <a:spLocks noChangeArrowheads="1"/>
              </p:cNvSpPr>
              <p:nvPr/>
            </p:nvSpPr>
            <p:spPr bwMode="auto">
              <a:xfrm>
                <a:off x="3256"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9" name="Rectangle 184"/>
              <p:cNvSpPr>
                <a:spLocks noChangeArrowheads="1"/>
              </p:cNvSpPr>
              <p:nvPr/>
            </p:nvSpPr>
            <p:spPr bwMode="auto">
              <a:xfrm>
                <a:off x="3256"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0" name="Rectangle 185"/>
              <p:cNvSpPr>
                <a:spLocks noChangeArrowheads="1"/>
              </p:cNvSpPr>
              <p:nvPr/>
            </p:nvSpPr>
            <p:spPr bwMode="auto">
              <a:xfrm>
                <a:off x="3256"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1" name="Rectangle 186"/>
              <p:cNvSpPr>
                <a:spLocks noChangeArrowheads="1"/>
              </p:cNvSpPr>
              <p:nvPr/>
            </p:nvSpPr>
            <p:spPr bwMode="auto">
              <a:xfrm>
                <a:off x="3256" y="929"/>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2" name="Rectangle 187"/>
              <p:cNvSpPr>
                <a:spLocks noChangeArrowheads="1"/>
              </p:cNvSpPr>
              <p:nvPr/>
            </p:nvSpPr>
            <p:spPr bwMode="auto">
              <a:xfrm>
                <a:off x="3256"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3" name="Rectangle 188"/>
              <p:cNvSpPr>
                <a:spLocks noChangeArrowheads="1"/>
              </p:cNvSpPr>
              <p:nvPr/>
            </p:nvSpPr>
            <p:spPr bwMode="auto">
              <a:xfrm>
                <a:off x="3189" y="439"/>
                <a:ext cx="32"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4" name="Rectangle 189"/>
              <p:cNvSpPr>
                <a:spLocks noChangeArrowheads="1"/>
              </p:cNvSpPr>
              <p:nvPr/>
            </p:nvSpPr>
            <p:spPr bwMode="auto">
              <a:xfrm>
                <a:off x="3189" y="562"/>
                <a:ext cx="32"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5" name="Rectangle 190"/>
              <p:cNvSpPr>
                <a:spLocks noChangeArrowheads="1"/>
              </p:cNvSpPr>
              <p:nvPr/>
            </p:nvSpPr>
            <p:spPr bwMode="auto">
              <a:xfrm>
                <a:off x="3189" y="685"/>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6" name="Rectangle 191"/>
              <p:cNvSpPr>
                <a:spLocks noChangeArrowheads="1"/>
              </p:cNvSpPr>
              <p:nvPr/>
            </p:nvSpPr>
            <p:spPr bwMode="auto">
              <a:xfrm>
                <a:off x="3189" y="808"/>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7" name="Rectangle 192"/>
              <p:cNvSpPr>
                <a:spLocks noChangeArrowheads="1"/>
              </p:cNvSpPr>
              <p:nvPr/>
            </p:nvSpPr>
            <p:spPr bwMode="auto">
              <a:xfrm>
                <a:off x="3189" y="929"/>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8" name="Rectangle 193"/>
              <p:cNvSpPr>
                <a:spLocks noChangeArrowheads="1"/>
              </p:cNvSpPr>
              <p:nvPr/>
            </p:nvSpPr>
            <p:spPr bwMode="auto">
              <a:xfrm>
                <a:off x="3189" y="1052"/>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9" name="Rectangle 194"/>
              <p:cNvSpPr>
                <a:spLocks noChangeArrowheads="1"/>
              </p:cNvSpPr>
              <p:nvPr/>
            </p:nvSpPr>
            <p:spPr bwMode="auto">
              <a:xfrm>
                <a:off x="3122" y="439"/>
                <a:ext cx="34"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0" name="Rectangle 195"/>
              <p:cNvSpPr>
                <a:spLocks noChangeArrowheads="1"/>
              </p:cNvSpPr>
              <p:nvPr/>
            </p:nvSpPr>
            <p:spPr bwMode="auto">
              <a:xfrm>
                <a:off x="3122" y="562"/>
                <a:ext cx="34"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1" name="Rectangle 196"/>
              <p:cNvSpPr>
                <a:spLocks noChangeArrowheads="1"/>
              </p:cNvSpPr>
              <p:nvPr/>
            </p:nvSpPr>
            <p:spPr bwMode="auto">
              <a:xfrm>
                <a:off x="3122" y="685"/>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2" name="Rectangle 197"/>
              <p:cNvSpPr>
                <a:spLocks noChangeArrowheads="1"/>
              </p:cNvSpPr>
              <p:nvPr/>
            </p:nvSpPr>
            <p:spPr bwMode="auto">
              <a:xfrm>
                <a:off x="3122" y="808"/>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3" name="Rectangle 198"/>
              <p:cNvSpPr>
                <a:spLocks noChangeArrowheads="1"/>
              </p:cNvSpPr>
              <p:nvPr/>
            </p:nvSpPr>
            <p:spPr bwMode="auto">
              <a:xfrm>
                <a:off x="3122" y="929"/>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4" name="Rectangle 199"/>
              <p:cNvSpPr>
                <a:spLocks noChangeArrowheads="1"/>
              </p:cNvSpPr>
              <p:nvPr/>
            </p:nvSpPr>
            <p:spPr bwMode="auto">
              <a:xfrm>
                <a:off x="3122" y="1052"/>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5" name="Rectangle 200"/>
              <p:cNvSpPr>
                <a:spLocks noChangeArrowheads="1"/>
              </p:cNvSpPr>
              <p:nvPr/>
            </p:nvSpPr>
            <p:spPr bwMode="auto">
              <a:xfrm>
                <a:off x="3056"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6" name="Rectangle 201"/>
              <p:cNvSpPr>
                <a:spLocks noChangeArrowheads="1"/>
              </p:cNvSpPr>
              <p:nvPr/>
            </p:nvSpPr>
            <p:spPr bwMode="auto">
              <a:xfrm>
                <a:off x="3056"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7" name="Rectangle 202"/>
              <p:cNvSpPr>
                <a:spLocks noChangeArrowheads="1"/>
              </p:cNvSpPr>
              <p:nvPr/>
            </p:nvSpPr>
            <p:spPr bwMode="auto">
              <a:xfrm>
                <a:off x="3056"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8" name="Rectangle 203"/>
              <p:cNvSpPr>
                <a:spLocks noChangeArrowheads="1"/>
              </p:cNvSpPr>
              <p:nvPr/>
            </p:nvSpPr>
            <p:spPr bwMode="auto">
              <a:xfrm>
                <a:off x="3056"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9" name="Rectangle 204"/>
              <p:cNvSpPr>
                <a:spLocks noChangeArrowheads="1"/>
              </p:cNvSpPr>
              <p:nvPr/>
            </p:nvSpPr>
            <p:spPr bwMode="auto">
              <a:xfrm>
                <a:off x="3056" y="929"/>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grpSp>
        <p:sp>
          <p:nvSpPr>
            <p:cNvPr id="8" name="Rectangle 206"/>
            <p:cNvSpPr>
              <a:spLocks noChangeArrowheads="1"/>
            </p:cNvSpPr>
            <p:nvPr/>
          </p:nvSpPr>
          <p:spPr bwMode="auto">
            <a:xfrm>
              <a:off x="3056"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 name="Rectangle 207"/>
            <p:cNvSpPr>
              <a:spLocks noChangeArrowheads="1"/>
            </p:cNvSpPr>
            <p:nvPr/>
          </p:nvSpPr>
          <p:spPr bwMode="auto">
            <a:xfrm>
              <a:off x="3974" y="885"/>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 name="Rectangle 208"/>
            <p:cNvSpPr>
              <a:spLocks noChangeArrowheads="1"/>
            </p:cNvSpPr>
            <p:nvPr/>
          </p:nvSpPr>
          <p:spPr bwMode="auto">
            <a:xfrm>
              <a:off x="3974" y="100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 name="Rectangle 209"/>
            <p:cNvSpPr>
              <a:spLocks noChangeArrowheads="1"/>
            </p:cNvSpPr>
            <p:nvPr/>
          </p:nvSpPr>
          <p:spPr bwMode="auto">
            <a:xfrm>
              <a:off x="3974" y="1131"/>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 name="Rectangle 210"/>
            <p:cNvSpPr>
              <a:spLocks noChangeArrowheads="1"/>
            </p:cNvSpPr>
            <p:nvPr/>
          </p:nvSpPr>
          <p:spPr bwMode="auto">
            <a:xfrm>
              <a:off x="3974" y="1254"/>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 name="Rectangle 211"/>
            <p:cNvSpPr>
              <a:spLocks noChangeArrowheads="1"/>
            </p:cNvSpPr>
            <p:nvPr/>
          </p:nvSpPr>
          <p:spPr bwMode="auto">
            <a:xfrm>
              <a:off x="3974" y="1377"/>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 name="Rectangle 212"/>
            <p:cNvSpPr>
              <a:spLocks noChangeArrowheads="1"/>
            </p:cNvSpPr>
            <p:nvPr/>
          </p:nvSpPr>
          <p:spPr bwMode="auto">
            <a:xfrm>
              <a:off x="3974" y="149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 name="Rectangle 213"/>
            <p:cNvSpPr>
              <a:spLocks noChangeArrowheads="1"/>
            </p:cNvSpPr>
            <p:nvPr/>
          </p:nvSpPr>
          <p:spPr bwMode="auto">
            <a:xfrm>
              <a:off x="3909" y="885"/>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 name="Rectangle 214"/>
            <p:cNvSpPr>
              <a:spLocks noChangeArrowheads="1"/>
            </p:cNvSpPr>
            <p:nvPr/>
          </p:nvSpPr>
          <p:spPr bwMode="auto">
            <a:xfrm>
              <a:off x="3909" y="100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 name="Rectangle 215"/>
            <p:cNvSpPr>
              <a:spLocks noChangeArrowheads="1"/>
            </p:cNvSpPr>
            <p:nvPr/>
          </p:nvSpPr>
          <p:spPr bwMode="auto">
            <a:xfrm>
              <a:off x="3909" y="11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 name="Rectangle 216"/>
            <p:cNvSpPr>
              <a:spLocks noChangeArrowheads="1"/>
            </p:cNvSpPr>
            <p:nvPr/>
          </p:nvSpPr>
          <p:spPr bwMode="auto">
            <a:xfrm>
              <a:off x="3909" y="1254"/>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 name="Rectangle 217"/>
            <p:cNvSpPr>
              <a:spLocks noChangeArrowheads="1"/>
            </p:cNvSpPr>
            <p:nvPr/>
          </p:nvSpPr>
          <p:spPr bwMode="auto">
            <a:xfrm>
              <a:off x="3909" y="1377"/>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 name="Rectangle 218"/>
            <p:cNvSpPr>
              <a:spLocks noChangeArrowheads="1"/>
            </p:cNvSpPr>
            <p:nvPr/>
          </p:nvSpPr>
          <p:spPr bwMode="auto">
            <a:xfrm>
              <a:off x="3909" y="149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 name="Rectangle 219"/>
            <p:cNvSpPr>
              <a:spLocks noChangeArrowheads="1"/>
            </p:cNvSpPr>
            <p:nvPr/>
          </p:nvSpPr>
          <p:spPr bwMode="auto">
            <a:xfrm>
              <a:off x="3841" y="885"/>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 name="Rectangle 220"/>
            <p:cNvSpPr>
              <a:spLocks noChangeArrowheads="1"/>
            </p:cNvSpPr>
            <p:nvPr/>
          </p:nvSpPr>
          <p:spPr bwMode="auto">
            <a:xfrm>
              <a:off x="3841" y="100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 name="Rectangle 221"/>
            <p:cNvSpPr>
              <a:spLocks noChangeArrowheads="1"/>
            </p:cNvSpPr>
            <p:nvPr/>
          </p:nvSpPr>
          <p:spPr bwMode="auto">
            <a:xfrm>
              <a:off x="3841" y="11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4" name="Rectangle 222"/>
            <p:cNvSpPr>
              <a:spLocks noChangeArrowheads="1"/>
            </p:cNvSpPr>
            <p:nvPr/>
          </p:nvSpPr>
          <p:spPr bwMode="auto">
            <a:xfrm>
              <a:off x="3841" y="1254"/>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5" name="Rectangle 223"/>
            <p:cNvSpPr>
              <a:spLocks noChangeArrowheads="1"/>
            </p:cNvSpPr>
            <p:nvPr/>
          </p:nvSpPr>
          <p:spPr bwMode="auto">
            <a:xfrm>
              <a:off x="3841" y="1377"/>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6" name="Rectangle 224"/>
            <p:cNvSpPr>
              <a:spLocks noChangeArrowheads="1"/>
            </p:cNvSpPr>
            <p:nvPr/>
          </p:nvSpPr>
          <p:spPr bwMode="auto">
            <a:xfrm>
              <a:off x="3841" y="149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7" name="Rectangle 225"/>
            <p:cNvSpPr>
              <a:spLocks noChangeArrowheads="1"/>
            </p:cNvSpPr>
            <p:nvPr/>
          </p:nvSpPr>
          <p:spPr bwMode="auto">
            <a:xfrm>
              <a:off x="3774" y="885"/>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8" name="Rectangle 226"/>
            <p:cNvSpPr>
              <a:spLocks noChangeArrowheads="1"/>
            </p:cNvSpPr>
            <p:nvPr/>
          </p:nvSpPr>
          <p:spPr bwMode="auto">
            <a:xfrm>
              <a:off x="3774" y="1008"/>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9" name="Rectangle 227"/>
            <p:cNvSpPr>
              <a:spLocks noChangeArrowheads="1"/>
            </p:cNvSpPr>
            <p:nvPr/>
          </p:nvSpPr>
          <p:spPr bwMode="auto">
            <a:xfrm>
              <a:off x="3774" y="1131"/>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0" name="Rectangle 228"/>
            <p:cNvSpPr>
              <a:spLocks noChangeArrowheads="1"/>
            </p:cNvSpPr>
            <p:nvPr/>
          </p:nvSpPr>
          <p:spPr bwMode="auto">
            <a:xfrm>
              <a:off x="3774" y="1254"/>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1" name="Rectangle 229"/>
            <p:cNvSpPr>
              <a:spLocks noChangeArrowheads="1"/>
            </p:cNvSpPr>
            <p:nvPr/>
          </p:nvSpPr>
          <p:spPr bwMode="auto">
            <a:xfrm>
              <a:off x="3774" y="1377"/>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2" name="Rectangle 230"/>
            <p:cNvSpPr>
              <a:spLocks noChangeArrowheads="1"/>
            </p:cNvSpPr>
            <p:nvPr/>
          </p:nvSpPr>
          <p:spPr bwMode="auto">
            <a:xfrm>
              <a:off x="3774" y="1498"/>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3" name="Rectangle 231"/>
            <p:cNvSpPr>
              <a:spLocks noChangeArrowheads="1"/>
            </p:cNvSpPr>
            <p:nvPr/>
          </p:nvSpPr>
          <p:spPr bwMode="auto">
            <a:xfrm>
              <a:off x="3709" y="885"/>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4" name="Rectangle 232"/>
            <p:cNvSpPr>
              <a:spLocks noChangeArrowheads="1"/>
            </p:cNvSpPr>
            <p:nvPr/>
          </p:nvSpPr>
          <p:spPr bwMode="auto">
            <a:xfrm>
              <a:off x="3709" y="100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5" name="Rectangle 233"/>
            <p:cNvSpPr>
              <a:spLocks noChangeArrowheads="1"/>
            </p:cNvSpPr>
            <p:nvPr/>
          </p:nvSpPr>
          <p:spPr bwMode="auto">
            <a:xfrm>
              <a:off x="3709" y="11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6" name="Rectangle 234"/>
            <p:cNvSpPr>
              <a:spLocks noChangeArrowheads="1"/>
            </p:cNvSpPr>
            <p:nvPr/>
          </p:nvSpPr>
          <p:spPr bwMode="auto">
            <a:xfrm>
              <a:off x="3709" y="1254"/>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7" name="Rectangle 235"/>
            <p:cNvSpPr>
              <a:spLocks noChangeArrowheads="1"/>
            </p:cNvSpPr>
            <p:nvPr/>
          </p:nvSpPr>
          <p:spPr bwMode="auto">
            <a:xfrm>
              <a:off x="3709" y="1377"/>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8" name="Rectangle 236"/>
            <p:cNvSpPr>
              <a:spLocks noChangeArrowheads="1"/>
            </p:cNvSpPr>
            <p:nvPr/>
          </p:nvSpPr>
          <p:spPr bwMode="auto">
            <a:xfrm>
              <a:off x="3709" y="149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9" name="Rectangle 237"/>
            <p:cNvSpPr>
              <a:spLocks noChangeArrowheads="1"/>
            </p:cNvSpPr>
            <p:nvPr/>
          </p:nvSpPr>
          <p:spPr bwMode="auto">
            <a:xfrm>
              <a:off x="3642" y="885"/>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0" name="Rectangle 238"/>
            <p:cNvSpPr>
              <a:spLocks noChangeArrowheads="1"/>
            </p:cNvSpPr>
            <p:nvPr/>
          </p:nvSpPr>
          <p:spPr bwMode="auto">
            <a:xfrm>
              <a:off x="3642" y="100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1" name="Rectangle 239"/>
            <p:cNvSpPr>
              <a:spLocks noChangeArrowheads="1"/>
            </p:cNvSpPr>
            <p:nvPr/>
          </p:nvSpPr>
          <p:spPr bwMode="auto">
            <a:xfrm>
              <a:off x="3642" y="11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2" name="Rectangle 240"/>
            <p:cNvSpPr>
              <a:spLocks noChangeArrowheads="1"/>
            </p:cNvSpPr>
            <p:nvPr/>
          </p:nvSpPr>
          <p:spPr bwMode="auto">
            <a:xfrm>
              <a:off x="3642" y="1254"/>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3" name="Rectangle 241"/>
            <p:cNvSpPr>
              <a:spLocks noChangeArrowheads="1"/>
            </p:cNvSpPr>
            <p:nvPr/>
          </p:nvSpPr>
          <p:spPr bwMode="auto">
            <a:xfrm>
              <a:off x="3642" y="1377"/>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4" name="Rectangle 242"/>
            <p:cNvSpPr>
              <a:spLocks noChangeArrowheads="1"/>
            </p:cNvSpPr>
            <p:nvPr/>
          </p:nvSpPr>
          <p:spPr bwMode="auto">
            <a:xfrm>
              <a:off x="3642" y="149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5" name="Rectangle 243"/>
            <p:cNvSpPr>
              <a:spLocks noChangeArrowheads="1"/>
            </p:cNvSpPr>
            <p:nvPr/>
          </p:nvSpPr>
          <p:spPr bwMode="auto">
            <a:xfrm>
              <a:off x="3575" y="885"/>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6" name="Rectangle 244"/>
            <p:cNvSpPr>
              <a:spLocks noChangeArrowheads="1"/>
            </p:cNvSpPr>
            <p:nvPr/>
          </p:nvSpPr>
          <p:spPr bwMode="auto">
            <a:xfrm>
              <a:off x="3575" y="100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7" name="Rectangle 245"/>
            <p:cNvSpPr>
              <a:spLocks noChangeArrowheads="1"/>
            </p:cNvSpPr>
            <p:nvPr/>
          </p:nvSpPr>
          <p:spPr bwMode="auto">
            <a:xfrm>
              <a:off x="3575" y="1131"/>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8" name="Rectangle 246"/>
            <p:cNvSpPr>
              <a:spLocks noChangeArrowheads="1"/>
            </p:cNvSpPr>
            <p:nvPr/>
          </p:nvSpPr>
          <p:spPr bwMode="auto">
            <a:xfrm>
              <a:off x="3575" y="1254"/>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9" name="Rectangle 247"/>
            <p:cNvSpPr>
              <a:spLocks noChangeArrowheads="1"/>
            </p:cNvSpPr>
            <p:nvPr/>
          </p:nvSpPr>
          <p:spPr bwMode="auto">
            <a:xfrm>
              <a:off x="3575" y="1377"/>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0" name="Rectangle 248"/>
            <p:cNvSpPr>
              <a:spLocks noChangeArrowheads="1"/>
            </p:cNvSpPr>
            <p:nvPr/>
          </p:nvSpPr>
          <p:spPr bwMode="auto">
            <a:xfrm>
              <a:off x="3575" y="149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1" name="Freeform 251"/>
            <p:cNvSpPr>
              <a:spLocks noEditPoints="1"/>
            </p:cNvSpPr>
            <p:nvPr/>
          </p:nvSpPr>
          <p:spPr bwMode="auto">
            <a:xfrm>
              <a:off x="-2" y="501"/>
              <a:ext cx="2064" cy="4110"/>
            </a:xfrm>
            <a:custGeom>
              <a:avLst/>
              <a:gdLst>
                <a:gd name="T0" fmla="*/ 637 w 2064"/>
                <a:gd name="T1" fmla="*/ 165 h 4110"/>
                <a:gd name="T2" fmla="*/ 71 w 2064"/>
                <a:gd name="T3" fmla="*/ 999 h 4110"/>
                <a:gd name="T4" fmla="*/ 71 w 2064"/>
                <a:gd name="T5" fmla="*/ 941 h 4110"/>
                <a:gd name="T6" fmla="*/ 113 w 2064"/>
                <a:gd name="T7" fmla="*/ 1020 h 4110"/>
                <a:gd name="T8" fmla="*/ 88 w 2064"/>
                <a:gd name="T9" fmla="*/ 941 h 4110"/>
                <a:gd name="T10" fmla="*/ 88 w 2064"/>
                <a:gd name="T11" fmla="*/ 843 h 4110"/>
                <a:gd name="T12" fmla="*/ 156 w 2064"/>
                <a:gd name="T13" fmla="*/ 960 h 4110"/>
                <a:gd name="T14" fmla="*/ 156 w 2064"/>
                <a:gd name="T15" fmla="*/ 903 h 4110"/>
                <a:gd name="T16" fmla="*/ 373 w 2064"/>
                <a:gd name="T17" fmla="*/ 136 h 4110"/>
                <a:gd name="T18" fmla="*/ 399 w 2064"/>
                <a:gd name="T19" fmla="*/ 246 h 4110"/>
                <a:gd name="T20" fmla="*/ 359 w 2064"/>
                <a:gd name="T21" fmla="*/ 171 h 4110"/>
                <a:gd name="T22" fmla="*/ 334 w 2064"/>
                <a:gd name="T23" fmla="*/ 278 h 4110"/>
                <a:gd name="T24" fmla="*/ 292 w 2064"/>
                <a:gd name="T25" fmla="*/ 136 h 4110"/>
                <a:gd name="T26" fmla="*/ 292 w 2064"/>
                <a:gd name="T27" fmla="*/ 300 h 4110"/>
                <a:gd name="T28" fmla="*/ 296 w 2064"/>
                <a:gd name="T29" fmla="*/ 605 h 4110"/>
                <a:gd name="T30" fmla="*/ 296 w 2064"/>
                <a:gd name="T31" fmla="*/ 463 h 4110"/>
                <a:gd name="T32" fmla="*/ 334 w 2064"/>
                <a:gd name="T33" fmla="*/ 334 h 4110"/>
                <a:gd name="T34" fmla="*/ 361 w 2064"/>
                <a:gd name="T35" fmla="*/ 605 h 4110"/>
                <a:gd name="T36" fmla="*/ 361 w 2064"/>
                <a:gd name="T37" fmla="*/ 442 h 4110"/>
                <a:gd name="T38" fmla="*/ 374 w 2064"/>
                <a:gd name="T39" fmla="*/ 659 h 4110"/>
                <a:gd name="T40" fmla="*/ 374 w 2064"/>
                <a:gd name="T41" fmla="*/ 517 h 4110"/>
                <a:gd name="T42" fmla="*/ 401 w 2064"/>
                <a:gd name="T43" fmla="*/ 407 h 4110"/>
                <a:gd name="T44" fmla="*/ 801 w 2064"/>
                <a:gd name="T45" fmla="*/ 1262 h 4110"/>
                <a:gd name="T46" fmla="*/ 801 w 2064"/>
                <a:gd name="T47" fmla="*/ 1014 h 4110"/>
                <a:gd name="T48" fmla="*/ 728 w 2064"/>
                <a:gd name="T49" fmla="*/ 849 h 4110"/>
                <a:gd name="T50" fmla="*/ 728 w 2064"/>
                <a:gd name="T51" fmla="*/ 639 h 4110"/>
                <a:gd name="T52" fmla="*/ 801 w 2064"/>
                <a:gd name="T53" fmla="*/ 474 h 4110"/>
                <a:gd name="T54" fmla="*/ 801 w 2064"/>
                <a:gd name="T55" fmla="*/ 351 h 4110"/>
                <a:gd name="T56" fmla="*/ 914 w 2064"/>
                <a:gd name="T57" fmla="*/ 1262 h 4110"/>
                <a:gd name="T58" fmla="*/ 841 w 2064"/>
                <a:gd name="T59" fmla="*/ 1097 h 4110"/>
                <a:gd name="T60" fmla="*/ 841 w 2064"/>
                <a:gd name="T61" fmla="*/ 887 h 4110"/>
                <a:gd name="T62" fmla="*/ 914 w 2064"/>
                <a:gd name="T63" fmla="*/ 722 h 4110"/>
                <a:gd name="T64" fmla="*/ 914 w 2064"/>
                <a:gd name="T65" fmla="*/ 599 h 4110"/>
                <a:gd name="T66" fmla="*/ 914 w 2064"/>
                <a:gd name="T67" fmla="*/ 351 h 4110"/>
                <a:gd name="T68" fmla="*/ 954 w 2064"/>
                <a:gd name="T69" fmla="*/ 1344 h 4110"/>
                <a:gd name="T70" fmla="*/ 954 w 2064"/>
                <a:gd name="T71" fmla="*/ 1137 h 4110"/>
                <a:gd name="T72" fmla="*/ 1027 w 2064"/>
                <a:gd name="T73" fmla="*/ 970 h 4110"/>
                <a:gd name="T74" fmla="*/ 1027 w 2064"/>
                <a:gd name="T75" fmla="*/ 849 h 4110"/>
                <a:gd name="T76" fmla="*/ 1027 w 2064"/>
                <a:gd name="T77" fmla="*/ 599 h 4110"/>
                <a:gd name="T78" fmla="*/ 954 w 2064"/>
                <a:gd name="T79" fmla="*/ 434 h 4110"/>
                <a:gd name="T80" fmla="*/ 954 w 2064"/>
                <a:gd name="T81" fmla="*/ 225 h 4110"/>
                <a:gd name="T82" fmla="*/ 1567 w 2064"/>
                <a:gd name="T83" fmla="*/ 757 h 4110"/>
                <a:gd name="T84" fmla="*/ 1567 w 2064"/>
                <a:gd name="T85" fmla="*/ 570 h 4110"/>
                <a:gd name="T86" fmla="*/ 1634 w 2064"/>
                <a:gd name="T87" fmla="*/ 962 h 4110"/>
                <a:gd name="T88" fmla="*/ 1599 w 2064"/>
                <a:gd name="T89" fmla="*/ 701 h 4110"/>
                <a:gd name="T90" fmla="*/ 1599 w 2064"/>
                <a:gd name="T91" fmla="*/ 365 h 4110"/>
                <a:gd name="T92" fmla="*/ 1701 w 2064"/>
                <a:gd name="T93" fmla="*/ 887 h 4110"/>
                <a:gd name="T94" fmla="*/ 1701 w 2064"/>
                <a:gd name="T95" fmla="*/ 701 h 4110"/>
                <a:gd name="T96" fmla="*/ 1701 w 2064"/>
                <a:gd name="T97" fmla="*/ 309 h 4110"/>
                <a:gd name="T98" fmla="*/ 1736 w 2064"/>
                <a:gd name="T99" fmla="*/ 832 h 4110"/>
                <a:gd name="T100" fmla="*/ 1736 w 2064"/>
                <a:gd name="T101" fmla="*/ 495 h 4110"/>
                <a:gd name="T102" fmla="*/ 1768 w 2064"/>
                <a:gd name="T103" fmla="*/ 234 h 4110"/>
                <a:gd name="T104" fmla="*/ 1835 w 2064"/>
                <a:gd name="T105" fmla="*/ 832 h 4110"/>
                <a:gd name="T106" fmla="*/ 1835 w 2064"/>
                <a:gd name="T107" fmla="*/ 440 h 4110"/>
                <a:gd name="T108" fmla="*/ 1870 w 2064"/>
                <a:gd name="T109" fmla="*/ 962 h 4110"/>
                <a:gd name="T110" fmla="*/ 1870 w 2064"/>
                <a:gd name="T111" fmla="*/ 626 h 4110"/>
                <a:gd name="T112" fmla="*/ 1903 w 2064"/>
                <a:gd name="T113" fmla="*/ 365 h 4110"/>
                <a:gd name="T114" fmla="*/ 1972 w 2064"/>
                <a:gd name="T115" fmla="*/ 962 h 4110"/>
                <a:gd name="T116" fmla="*/ 1972 w 2064"/>
                <a:gd name="T117" fmla="*/ 570 h 4110"/>
                <a:gd name="T118" fmla="*/ 1937 w 2064"/>
                <a:gd name="T119" fmla="*/ 309 h 4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64" h="4110">
                  <a:moveTo>
                    <a:pt x="2" y="4110"/>
                  </a:moveTo>
                  <a:lnTo>
                    <a:pt x="2064" y="4110"/>
                  </a:lnTo>
                  <a:lnTo>
                    <a:pt x="2054" y="549"/>
                  </a:lnTo>
                  <a:lnTo>
                    <a:pt x="2052" y="107"/>
                  </a:lnTo>
                  <a:lnTo>
                    <a:pt x="1469" y="107"/>
                  </a:lnTo>
                  <a:lnTo>
                    <a:pt x="1455" y="785"/>
                  </a:lnTo>
                  <a:lnTo>
                    <a:pt x="1334" y="785"/>
                  </a:lnTo>
                  <a:lnTo>
                    <a:pt x="1334" y="728"/>
                  </a:lnTo>
                  <a:lnTo>
                    <a:pt x="1085" y="726"/>
                  </a:lnTo>
                  <a:lnTo>
                    <a:pt x="1085" y="165"/>
                  </a:lnTo>
                  <a:lnTo>
                    <a:pt x="637" y="165"/>
                  </a:lnTo>
                  <a:lnTo>
                    <a:pt x="643" y="626"/>
                  </a:lnTo>
                  <a:lnTo>
                    <a:pt x="472" y="626"/>
                  </a:lnTo>
                  <a:lnTo>
                    <a:pt x="472" y="0"/>
                  </a:lnTo>
                  <a:lnTo>
                    <a:pt x="194" y="0"/>
                  </a:lnTo>
                  <a:lnTo>
                    <a:pt x="200" y="791"/>
                  </a:lnTo>
                  <a:lnTo>
                    <a:pt x="0" y="791"/>
                  </a:lnTo>
                  <a:lnTo>
                    <a:pt x="2" y="4110"/>
                  </a:lnTo>
                  <a:close/>
                  <a:moveTo>
                    <a:pt x="71" y="1020"/>
                  </a:moveTo>
                  <a:lnTo>
                    <a:pt x="48" y="1020"/>
                  </a:lnTo>
                  <a:lnTo>
                    <a:pt x="48" y="999"/>
                  </a:lnTo>
                  <a:lnTo>
                    <a:pt x="71" y="999"/>
                  </a:lnTo>
                  <a:lnTo>
                    <a:pt x="71" y="1020"/>
                  </a:lnTo>
                  <a:close/>
                  <a:moveTo>
                    <a:pt x="71" y="981"/>
                  </a:moveTo>
                  <a:lnTo>
                    <a:pt x="48" y="981"/>
                  </a:lnTo>
                  <a:lnTo>
                    <a:pt x="48" y="960"/>
                  </a:lnTo>
                  <a:lnTo>
                    <a:pt x="71" y="960"/>
                  </a:lnTo>
                  <a:lnTo>
                    <a:pt x="71" y="981"/>
                  </a:lnTo>
                  <a:close/>
                  <a:moveTo>
                    <a:pt x="71" y="941"/>
                  </a:moveTo>
                  <a:lnTo>
                    <a:pt x="48" y="941"/>
                  </a:lnTo>
                  <a:lnTo>
                    <a:pt x="48" y="920"/>
                  </a:lnTo>
                  <a:lnTo>
                    <a:pt x="71" y="920"/>
                  </a:lnTo>
                  <a:lnTo>
                    <a:pt x="71" y="941"/>
                  </a:lnTo>
                  <a:close/>
                  <a:moveTo>
                    <a:pt x="71" y="903"/>
                  </a:moveTo>
                  <a:lnTo>
                    <a:pt x="48" y="903"/>
                  </a:lnTo>
                  <a:lnTo>
                    <a:pt x="48" y="881"/>
                  </a:lnTo>
                  <a:lnTo>
                    <a:pt x="71" y="881"/>
                  </a:lnTo>
                  <a:lnTo>
                    <a:pt x="71" y="903"/>
                  </a:lnTo>
                  <a:close/>
                  <a:moveTo>
                    <a:pt x="71" y="864"/>
                  </a:moveTo>
                  <a:lnTo>
                    <a:pt x="48" y="864"/>
                  </a:lnTo>
                  <a:lnTo>
                    <a:pt x="48" y="843"/>
                  </a:lnTo>
                  <a:lnTo>
                    <a:pt x="71" y="843"/>
                  </a:lnTo>
                  <a:lnTo>
                    <a:pt x="71" y="864"/>
                  </a:lnTo>
                  <a:close/>
                  <a:moveTo>
                    <a:pt x="113" y="1020"/>
                  </a:moveTo>
                  <a:lnTo>
                    <a:pt x="88" y="1020"/>
                  </a:lnTo>
                  <a:lnTo>
                    <a:pt x="88" y="999"/>
                  </a:lnTo>
                  <a:lnTo>
                    <a:pt x="113" y="999"/>
                  </a:lnTo>
                  <a:lnTo>
                    <a:pt x="113" y="1020"/>
                  </a:lnTo>
                  <a:close/>
                  <a:moveTo>
                    <a:pt x="113" y="981"/>
                  </a:moveTo>
                  <a:lnTo>
                    <a:pt x="88" y="981"/>
                  </a:lnTo>
                  <a:lnTo>
                    <a:pt x="88" y="960"/>
                  </a:lnTo>
                  <a:lnTo>
                    <a:pt x="113" y="960"/>
                  </a:lnTo>
                  <a:lnTo>
                    <a:pt x="113" y="981"/>
                  </a:lnTo>
                  <a:close/>
                  <a:moveTo>
                    <a:pt x="113" y="941"/>
                  </a:moveTo>
                  <a:lnTo>
                    <a:pt x="88" y="941"/>
                  </a:lnTo>
                  <a:lnTo>
                    <a:pt x="88" y="920"/>
                  </a:lnTo>
                  <a:lnTo>
                    <a:pt x="113" y="920"/>
                  </a:lnTo>
                  <a:lnTo>
                    <a:pt x="113" y="941"/>
                  </a:lnTo>
                  <a:close/>
                  <a:moveTo>
                    <a:pt x="113" y="903"/>
                  </a:moveTo>
                  <a:lnTo>
                    <a:pt x="88" y="903"/>
                  </a:lnTo>
                  <a:lnTo>
                    <a:pt x="88" y="881"/>
                  </a:lnTo>
                  <a:lnTo>
                    <a:pt x="113" y="881"/>
                  </a:lnTo>
                  <a:lnTo>
                    <a:pt x="113" y="903"/>
                  </a:lnTo>
                  <a:close/>
                  <a:moveTo>
                    <a:pt x="113" y="864"/>
                  </a:moveTo>
                  <a:lnTo>
                    <a:pt x="88" y="864"/>
                  </a:lnTo>
                  <a:lnTo>
                    <a:pt x="88" y="843"/>
                  </a:lnTo>
                  <a:lnTo>
                    <a:pt x="113" y="843"/>
                  </a:lnTo>
                  <a:lnTo>
                    <a:pt x="113" y="864"/>
                  </a:lnTo>
                  <a:close/>
                  <a:moveTo>
                    <a:pt x="156" y="1020"/>
                  </a:moveTo>
                  <a:lnTo>
                    <a:pt x="131" y="1020"/>
                  </a:lnTo>
                  <a:lnTo>
                    <a:pt x="131" y="999"/>
                  </a:lnTo>
                  <a:lnTo>
                    <a:pt x="156" y="999"/>
                  </a:lnTo>
                  <a:lnTo>
                    <a:pt x="156" y="1020"/>
                  </a:lnTo>
                  <a:close/>
                  <a:moveTo>
                    <a:pt x="156" y="981"/>
                  </a:moveTo>
                  <a:lnTo>
                    <a:pt x="131" y="981"/>
                  </a:lnTo>
                  <a:lnTo>
                    <a:pt x="131" y="960"/>
                  </a:lnTo>
                  <a:lnTo>
                    <a:pt x="156" y="960"/>
                  </a:lnTo>
                  <a:lnTo>
                    <a:pt x="156" y="981"/>
                  </a:lnTo>
                  <a:close/>
                  <a:moveTo>
                    <a:pt x="156" y="941"/>
                  </a:moveTo>
                  <a:lnTo>
                    <a:pt x="131" y="941"/>
                  </a:lnTo>
                  <a:lnTo>
                    <a:pt x="131" y="920"/>
                  </a:lnTo>
                  <a:lnTo>
                    <a:pt x="156" y="920"/>
                  </a:lnTo>
                  <a:lnTo>
                    <a:pt x="156" y="941"/>
                  </a:lnTo>
                  <a:close/>
                  <a:moveTo>
                    <a:pt x="156" y="903"/>
                  </a:moveTo>
                  <a:lnTo>
                    <a:pt x="131" y="903"/>
                  </a:lnTo>
                  <a:lnTo>
                    <a:pt x="131" y="881"/>
                  </a:lnTo>
                  <a:lnTo>
                    <a:pt x="156" y="881"/>
                  </a:lnTo>
                  <a:lnTo>
                    <a:pt x="156" y="903"/>
                  </a:lnTo>
                  <a:close/>
                  <a:moveTo>
                    <a:pt x="156" y="864"/>
                  </a:moveTo>
                  <a:lnTo>
                    <a:pt x="131" y="864"/>
                  </a:lnTo>
                  <a:lnTo>
                    <a:pt x="131" y="843"/>
                  </a:lnTo>
                  <a:lnTo>
                    <a:pt x="156" y="843"/>
                  </a:lnTo>
                  <a:lnTo>
                    <a:pt x="156" y="864"/>
                  </a:lnTo>
                  <a:close/>
                  <a:moveTo>
                    <a:pt x="373" y="83"/>
                  </a:moveTo>
                  <a:lnTo>
                    <a:pt x="399" y="83"/>
                  </a:lnTo>
                  <a:lnTo>
                    <a:pt x="399" y="115"/>
                  </a:lnTo>
                  <a:lnTo>
                    <a:pt x="373" y="115"/>
                  </a:lnTo>
                  <a:lnTo>
                    <a:pt x="373" y="83"/>
                  </a:lnTo>
                  <a:close/>
                  <a:moveTo>
                    <a:pt x="373" y="136"/>
                  </a:moveTo>
                  <a:lnTo>
                    <a:pt x="399" y="136"/>
                  </a:lnTo>
                  <a:lnTo>
                    <a:pt x="399" y="171"/>
                  </a:lnTo>
                  <a:lnTo>
                    <a:pt x="373" y="171"/>
                  </a:lnTo>
                  <a:lnTo>
                    <a:pt x="373" y="136"/>
                  </a:lnTo>
                  <a:close/>
                  <a:moveTo>
                    <a:pt x="373" y="192"/>
                  </a:moveTo>
                  <a:lnTo>
                    <a:pt x="399" y="192"/>
                  </a:lnTo>
                  <a:lnTo>
                    <a:pt x="399" y="225"/>
                  </a:lnTo>
                  <a:lnTo>
                    <a:pt x="373" y="225"/>
                  </a:lnTo>
                  <a:lnTo>
                    <a:pt x="373" y="192"/>
                  </a:lnTo>
                  <a:close/>
                  <a:moveTo>
                    <a:pt x="373" y="246"/>
                  </a:moveTo>
                  <a:lnTo>
                    <a:pt x="399" y="246"/>
                  </a:lnTo>
                  <a:lnTo>
                    <a:pt x="399" y="278"/>
                  </a:lnTo>
                  <a:lnTo>
                    <a:pt x="373" y="278"/>
                  </a:lnTo>
                  <a:lnTo>
                    <a:pt x="373" y="246"/>
                  </a:lnTo>
                  <a:close/>
                  <a:moveTo>
                    <a:pt x="334" y="83"/>
                  </a:moveTo>
                  <a:lnTo>
                    <a:pt x="359" y="83"/>
                  </a:lnTo>
                  <a:lnTo>
                    <a:pt x="359" y="115"/>
                  </a:lnTo>
                  <a:lnTo>
                    <a:pt x="334" y="115"/>
                  </a:lnTo>
                  <a:lnTo>
                    <a:pt x="334" y="83"/>
                  </a:lnTo>
                  <a:close/>
                  <a:moveTo>
                    <a:pt x="334" y="136"/>
                  </a:moveTo>
                  <a:lnTo>
                    <a:pt x="359" y="136"/>
                  </a:lnTo>
                  <a:lnTo>
                    <a:pt x="359" y="171"/>
                  </a:lnTo>
                  <a:lnTo>
                    <a:pt x="334" y="171"/>
                  </a:lnTo>
                  <a:lnTo>
                    <a:pt x="334" y="136"/>
                  </a:lnTo>
                  <a:close/>
                  <a:moveTo>
                    <a:pt x="334" y="192"/>
                  </a:moveTo>
                  <a:lnTo>
                    <a:pt x="359" y="192"/>
                  </a:lnTo>
                  <a:lnTo>
                    <a:pt x="359" y="225"/>
                  </a:lnTo>
                  <a:lnTo>
                    <a:pt x="334" y="225"/>
                  </a:lnTo>
                  <a:lnTo>
                    <a:pt x="334" y="192"/>
                  </a:lnTo>
                  <a:close/>
                  <a:moveTo>
                    <a:pt x="334" y="246"/>
                  </a:moveTo>
                  <a:lnTo>
                    <a:pt x="359" y="246"/>
                  </a:lnTo>
                  <a:lnTo>
                    <a:pt x="359" y="278"/>
                  </a:lnTo>
                  <a:lnTo>
                    <a:pt x="334" y="278"/>
                  </a:lnTo>
                  <a:lnTo>
                    <a:pt x="334" y="246"/>
                  </a:lnTo>
                  <a:close/>
                  <a:moveTo>
                    <a:pt x="292" y="83"/>
                  </a:moveTo>
                  <a:lnTo>
                    <a:pt x="317" y="83"/>
                  </a:lnTo>
                  <a:lnTo>
                    <a:pt x="317" y="115"/>
                  </a:lnTo>
                  <a:lnTo>
                    <a:pt x="292" y="115"/>
                  </a:lnTo>
                  <a:lnTo>
                    <a:pt x="292" y="83"/>
                  </a:lnTo>
                  <a:close/>
                  <a:moveTo>
                    <a:pt x="292" y="136"/>
                  </a:moveTo>
                  <a:lnTo>
                    <a:pt x="317" y="136"/>
                  </a:lnTo>
                  <a:lnTo>
                    <a:pt x="317" y="171"/>
                  </a:lnTo>
                  <a:lnTo>
                    <a:pt x="292" y="171"/>
                  </a:lnTo>
                  <a:lnTo>
                    <a:pt x="292" y="136"/>
                  </a:lnTo>
                  <a:close/>
                  <a:moveTo>
                    <a:pt x="292" y="192"/>
                  </a:moveTo>
                  <a:lnTo>
                    <a:pt x="317" y="192"/>
                  </a:lnTo>
                  <a:lnTo>
                    <a:pt x="317" y="225"/>
                  </a:lnTo>
                  <a:lnTo>
                    <a:pt x="292" y="225"/>
                  </a:lnTo>
                  <a:lnTo>
                    <a:pt x="292" y="192"/>
                  </a:lnTo>
                  <a:close/>
                  <a:moveTo>
                    <a:pt x="292" y="246"/>
                  </a:moveTo>
                  <a:lnTo>
                    <a:pt x="317" y="246"/>
                  </a:lnTo>
                  <a:lnTo>
                    <a:pt x="317" y="278"/>
                  </a:lnTo>
                  <a:lnTo>
                    <a:pt x="292" y="278"/>
                  </a:lnTo>
                  <a:lnTo>
                    <a:pt x="292" y="246"/>
                  </a:lnTo>
                  <a:close/>
                  <a:moveTo>
                    <a:pt x="292" y="300"/>
                  </a:moveTo>
                  <a:lnTo>
                    <a:pt x="317" y="300"/>
                  </a:lnTo>
                  <a:lnTo>
                    <a:pt x="317" y="334"/>
                  </a:lnTo>
                  <a:lnTo>
                    <a:pt x="292" y="334"/>
                  </a:lnTo>
                  <a:lnTo>
                    <a:pt x="292" y="300"/>
                  </a:lnTo>
                  <a:close/>
                  <a:moveTo>
                    <a:pt x="319" y="659"/>
                  </a:moveTo>
                  <a:lnTo>
                    <a:pt x="296" y="659"/>
                  </a:lnTo>
                  <a:lnTo>
                    <a:pt x="296" y="624"/>
                  </a:lnTo>
                  <a:lnTo>
                    <a:pt x="319" y="624"/>
                  </a:lnTo>
                  <a:lnTo>
                    <a:pt x="319" y="659"/>
                  </a:lnTo>
                  <a:close/>
                  <a:moveTo>
                    <a:pt x="319" y="605"/>
                  </a:moveTo>
                  <a:lnTo>
                    <a:pt x="296" y="605"/>
                  </a:lnTo>
                  <a:lnTo>
                    <a:pt x="296" y="570"/>
                  </a:lnTo>
                  <a:lnTo>
                    <a:pt x="319" y="570"/>
                  </a:lnTo>
                  <a:lnTo>
                    <a:pt x="319" y="605"/>
                  </a:lnTo>
                  <a:close/>
                  <a:moveTo>
                    <a:pt x="319" y="549"/>
                  </a:moveTo>
                  <a:lnTo>
                    <a:pt x="296" y="549"/>
                  </a:lnTo>
                  <a:lnTo>
                    <a:pt x="296" y="517"/>
                  </a:lnTo>
                  <a:lnTo>
                    <a:pt x="319" y="517"/>
                  </a:lnTo>
                  <a:lnTo>
                    <a:pt x="319" y="549"/>
                  </a:lnTo>
                  <a:close/>
                  <a:moveTo>
                    <a:pt x="319" y="495"/>
                  </a:moveTo>
                  <a:lnTo>
                    <a:pt x="296" y="495"/>
                  </a:lnTo>
                  <a:lnTo>
                    <a:pt x="296" y="463"/>
                  </a:lnTo>
                  <a:lnTo>
                    <a:pt x="319" y="463"/>
                  </a:lnTo>
                  <a:lnTo>
                    <a:pt x="319" y="495"/>
                  </a:lnTo>
                  <a:close/>
                  <a:moveTo>
                    <a:pt x="319" y="442"/>
                  </a:moveTo>
                  <a:lnTo>
                    <a:pt x="296" y="442"/>
                  </a:lnTo>
                  <a:lnTo>
                    <a:pt x="296" y="407"/>
                  </a:lnTo>
                  <a:lnTo>
                    <a:pt x="319" y="407"/>
                  </a:lnTo>
                  <a:lnTo>
                    <a:pt x="319" y="442"/>
                  </a:lnTo>
                  <a:close/>
                  <a:moveTo>
                    <a:pt x="334" y="300"/>
                  </a:moveTo>
                  <a:lnTo>
                    <a:pt x="359" y="300"/>
                  </a:lnTo>
                  <a:lnTo>
                    <a:pt x="359" y="334"/>
                  </a:lnTo>
                  <a:lnTo>
                    <a:pt x="334" y="334"/>
                  </a:lnTo>
                  <a:lnTo>
                    <a:pt x="334" y="300"/>
                  </a:lnTo>
                  <a:close/>
                  <a:moveTo>
                    <a:pt x="361" y="659"/>
                  </a:moveTo>
                  <a:lnTo>
                    <a:pt x="336" y="659"/>
                  </a:lnTo>
                  <a:lnTo>
                    <a:pt x="336" y="624"/>
                  </a:lnTo>
                  <a:lnTo>
                    <a:pt x="361" y="624"/>
                  </a:lnTo>
                  <a:lnTo>
                    <a:pt x="361" y="659"/>
                  </a:lnTo>
                  <a:close/>
                  <a:moveTo>
                    <a:pt x="361" y="605"/>
                  </a:moveTo>
                  <a:lnTo>
                    <a:pt x="336" y="605"/>
                  </a:lnTo>
                  <a:lnTo>
                    <a:pt x="336" y="570"/>
                  </a:lnTo>
                  <a:lnTo>
                    <a:pt x="361" y="570"/>
                  </a:lnTo>
                  <a:lnTo>
                    <a:pt x="361" y="605"/>
                  </a:lnTo>
                  <a:close/>
                  <a:moveTo>
                    <a:pt x="361" y="549"/>
                  </a:moveTo>
                  <a:lnTo>
                    <a:pt x="336" y="549"/>
                  </a:lnTo>
                  <a:lnTo>
                    <a:pt x="336" y="517"/>
                  </a:lnTo>
                  <a:lnTo>
                    <a:pt x="361" y="517"/>
                  </a:lnTo>
                  <a:lnTo>
                    <a:pt x="361" y="549"/>
                  </a:lnTo>
                  <a:close/>
                  <a:moveTo>
                    <a:pt x="361" y="495"/>
                  </a:moveTo>
                  <a:lnTo>
                    <a:pt x="336" y="495"/>
                  </a:lnTo>
                  <a:lnTo>
                    <a:pt x="336" y="463"/>
                  </a:lnTo>
                  <a:lnTo>
                    <a:pt x="361" y="463"/>
                  </a:lnTo>
                  <a:lnTo>
                    <a:pt x="361" y="495"/>
                  </a:lnTo>
                  <a:close/>
                  <a:moveTo>
                    <a:pt x="361" y="442"/>
                  </a:moveTo>
                  <a:lnTo>
                    <a:pt x="336" y="442"/>
                  </a:lnTo>
                  <a:lnTo>
                    <a:pt x="336" y="407"/>
                  </a:lnTo>
                  <a:lnTo>
                    <a:pt x="361" y="407"/>
                  </a:lnTo>
                  <a:lnTo>
                    <a:pt x="361" y="442"/>
                  </a:lnTo>
                  <a:close/>
                  <a:moveTo>
                    <a:pt x="373" y="300"/>
                  </a:moveTo>
                  <a:lnTo>
                    <a:pt x="399" y="300"/>
                  </a:lnTo>
                  <a:lnTo>
                    <a:pt x="399" y="334"/>
                  </a:lnTo>
                  <a:lnTo>
                    <a:pt x="373" y="334"/>
                  </a:lnTo>
                  <a:lnTo>
                    <a:pt x="373" y="300"/>
                  </a:lnTo>
                  <a:close/>
                  <a:moveTo>
                    <a:pt x="401" y="659"/>
                  </a:moveTo>
                  <a:lnTo>
                    <a:pt x="374" y="659"/>
                  </a:lnTo>
                  <a:lnTo>
                    <a:pt x="374" y="624"/>
                  </a:lnTo>
                  <a:lnTo>
                    <a:pt x="401" y="624"/>
                  </a:lnTo>
                  <a:lnTo>
                    <a:pt x="401" y="659"/>
                  </a:lnTo>
                  <a:close/>
                  <a:moveTo>
                    <a:pt x="401" y="605"/>
                  </a:moveTo>
                  <a:lnTo>
                    <a:pt x="374" y="605"/>
                  </a:lnTo>
                  <a:lnTo>
                    <a:pt x="374" y="570"/>
                  </a:lnTo>
                  <a:lnTo>
                    <a:pt x="401" y="570"/>
                  </a:lnTo>
                  <a:lnTo>
                    <a:pt x="401" y="605"/>
                  </a:lnTo>
                  <a:close/>
                  <a:moveTo>
                    <a:pt x="401" y="549"/>
                  </a:moveTo>
                  <a:lnTo>
                    <a:pt x="374" y="549"/>
                  </a:lnTo>
                  <a:lnTo>
                    <a:pt x="374" y="517"/>
                  </a:lnTo>
                  <a:lnTo>
                    <a:pt x="401" y="517"/>
                  </a:lnTo>
                  <a:lnTo>
                    <a:pt x="401" y="549"/>
                  </a:lnTo>
                  <a:close/>
                  <a:moveTo>
                    <a:pt x="401" y="495"/>
                  </a:moveTo>
                  <a:lnTo>
                    <a:pt x="374" y="495"/>
                  </a:lnTo>
                  <a:lnTo>
                    <a:pt x="374" y="463"/>
                  </a:lnTo>
                  <a:lnTo>
                    <a:pt x="401" y="463"/>
                  </a:lnTo>
                  <a:lnTo>
                    <a:pt x="401" y="495"/>
                  </a:lnTo>
                  <a:close/>
                  <a:moveTo>
                    <a:pt x="401" y="442"/>
                  </a:moveTo>
                  <a:lnTo>
                    <a:pt x="374" y="442"/>
                  </a:lnTo>
                  <a:lnTo>
                    <a:pt x="374" y="407"/>
                  </a:lnTo>
                  <a:lnTo>
                    <a:pt x="401" y="407"/>
                  </a:lnTo>
                  <a:lnTo>
                    <a:pt x="401" y="442"/>
                  </a:lnTo>
                  <a:close/>
                  <a:moveTo>
                    <a:pt x="801" y="1344"/>
                  </a:moveTo>
                  <a:lnTo>
                    <a:pt x="728" y="1344"/>
                  </a:lnTo>
                  <a:lnTo>
                    <a:pt x="728" y="1302"/>
                  </a:lnTo>
                  <a:lnTo>
                    <a:pt x="801" y="1302"/>
                  </a:lnTo>
                  <a:lnTo>
                    <a:pt x="801" y="1344"/>
                  </a:lnTo>
                  <a:close/>
                  <a:moveTo>
                    <a:pt x="801" y="1262"/>
                  </a:moveTo>
                  <a:lnTo>
                    <a:pt x="728" y="1262"/>
                  </a:lnTo>
                  <a:lnTo>
                    <a:pt x="728" y="1220"/>
                  </a:lnTo>
                  <a:lnTo>
                    <a:pt x="801" y="1220"/>
                  </a:lnTo>
                  <a:lnTo>
                    <a:pt x="801" y="1262"/>
                  </a:lnTo>
                  <a:close/>
                  <a:moveTo>
                    <a:pt x="801" y="1179"/>
                  </a:moveTo>
                  <a:lnTo>
                    <a:pt x="728" y="1179"/>
                  </a:lnTo>
                  <a:lnTo>
                    <a:pt x="728" y="1137"/>
                  </a:lnTo>
                  <a:lnTo>
                    <a:pt x="801" y="1137"/>
                  </a:lnTo>
                  <a:lnTo>
                    <a:pt x="801" y="1179"/>
                  </a:lnTo>
                  <a:close/>
                  <a:moveTo>
                    <a:pt x="801" y="1097"/>
                  </a:moveTo>
                  <a:lnTo>
                    <a:pt x="728" y="1097"/>
                  </a:lnTo>
                  <a:lnTo>
                    <a:pt x="728" y="1052"/>
                  </a:lnTo>
                  <a:lnTo>
                    <a:pt x="801" y="1052"/>
                  </a:lnTo>
                  <a:lnTo>
                    <a:pt x="801" y="1097"/>
                  </a:lnTo>
                  <a:close/>
                  <a:moveTo>
                    <a:pt x="801" y="1014"/>
                  </a:moveTo>
                  <a:lnTo>
                    <a:pt x="728" y="1014"/>
                  </a:lnTo>
                  <a:lnTo>
                    <a:pt x="728" y="970"/>
                  </a:lnTo>
                  <a:lnTo>
                    <a:pt x="801" y="970"/>
                  </a:lnTo>
                  <a:lnTo>
                    <a:pt x="801" y="1014"/>
                  </a:lnTo>
                  <a:close/>
                  <a:moveTo>
                    <a:pt x="801" y="931"/>
                  </a:moveTo>
                  <a:lnTo>
                    <a:pt x="728" y="931"/>
                  </a:lnTo>
                  <a:lnTo>
                    <a:pt x="728" y="887"/>
                  </a:lnTo>
                  <a:lnTo>
                    <a:pt x="801" y="887"/>
                  </a:lnTo>
                  <a:lnTo>
                    <a:pt x="801" y="931"/>
                  </a:lnTo>
                  <a:close/>
                  <a:moveTo>
                    <a:pt x="801" y="849"/>
                  </a:moveTo>
                  <a:lnTo>
                    <a:pt x="728" y="849"/>
                  </a:lnTo>
                  <a:lnTo>
                    <a:pt x="728" y="805"/>
                  </a:lnTo>
                  <a:lnTo>
                    <a:pt x="801" y="805"/>
                  </a:lnTo>
                  <a:lnTo>
                    <a:pt x="801" y="849"/>
                  </a:lnTo>
                  <a:close/>
                  <a:moveTo>
                    <a:pt x="801" y="766"/>
                  </a:moveTo>
                  <a:lnTo>
                    <a:pt x="728" y="766"/>
                  </a:lnTo>
                  <a:lnTo>
                    <a:pt x="728" y="722"/>
                  </a:lnTo>
                  <a:lnTo>
                    <a:pt x="801" y="722"/>
                  </a:lnTo>
                  <a:lnTo>
                    <a:pt x="801" y="766"/>
                  </a:lnTo>
                  <a:close/>
                  <a:moveTo>
                    <a:pt x="801" y="682"/>
                  </a:moveTo>
                  <a:lnTo>
                    <a:pt x="728" y="682"/>
                  </a:lnTo>
                  <a:lnTo>
                    <a:pt x="728" y="639"/>
                  </a:lnTo>
                  <a:lnTo>
                    <a:pt x="801" y="639"/>
                  </a:lnTo>
                  <a:lnTo>
                    <a:pt x="801" y="682"/>
                  </a:lnTo>
                  <a:close/>
                  <a:moveTo>
                    <a:pt x="801" y="599"/>
                  </a:moveTo>
                  <a:lnTo>
                    <a:pt x="728" y="599"/>
                  </a:lnTo>
                  <a:lnTo>
                    <a:pt x="728" y="557"/>
                  </a:lnTo>
                  <a:lnTo>
                    <a:pt x="801" y="557"/>
                  </a:lnTo>
                  <a:lnTo>
                    <a:pt x="801" y="599"/>
                  </a:lnTo>
                  <a:close/>
                  <a:moveTo>
                    <a:pt x="801" y="517"/>
                  </a:moveTo>
                  <a:lnTo>
                    <a:pt x="728" y="517"/>
                  </a:lnTo>
                  <a:lnTo>
                    <a:pt x="728" y="474"/>
                  </a:lnTo>
                  <a:lnTo>
                    <a:pt x="801" y="474"/>
                  </a:lnTo>
                  <a:lnTo>
                    <a:pt x="801" y="517"/>
                  </a:lnTo>
                  <a:close/>
                  <a:moveTo>
                    <a:pt x="801" y="434"/>
                  </a:moveTo>
                  <a:lnTo>
                    <a:pt x="728" y="434"/>
                  </a:lnTo>
                  <a:lnTo>
                    <a:pt x="728" y="390"/>
                  </a:lnTo>
                  <a:lnTo>
                    <a:pt x="801" y="390"/>
                  </a:lnTo>
                  <a:lnTo>
                    <a:pt x="801" y="434"/>
                  </a:lnTo>
                  <a:close/>
                  <a:moveTo>
                    <a:pt x="801" y="351"/>
                  </a:moveTo>
                  <a:lnTo>
                    <a:pt x="728" y="351"/>
                  </a:lnTo>
                  <a:lnTo>
                    <a:pt x="728" y="307"/>
                  </a:lnTo>
                  <a:lnTo>
                    <a:pt x="801" y="307"/>
                  </a:lnTo>
                  <a:lnTo>
                    <a:pt x="801" y="351"/>
                  </a:lnTo>
                  <a:close/>
                  <a:moveTo>
                    <a:pt x="801" y="269"/>
                  </a:moveTo>
                  <a:lnTo>
                    <a:pt x="728" y="269"/>
                  </a:lnTo>
                  <a:lnTo>
                    <a:pt x="728" y="225"/>
                  </a:lnTo>
                  <a:lnTo>
                    <a:pt x="801" y="225"/>
                  </a:lnTo>
                  <a:lnTo>
                    <a:pt x="801" y="269"/>
                  </a:lnTo>
                  <a:close/>
                  <a:moveTo>
                    <a:pt x="914" y="1344"/>
                  </a:moveTo>
                  <a:lnTo>
                    <a:pt x="841" y="1344"/>
                  </a:lnTo>
                  <a:lnTo>
                    <a:pt x="841" y="1302"/>
                  </a:lnTo>
                  <a:lnTo>
                    <a:pt x="914" y="1302"/>
                  </a:lnTo>
                  <a:lnTo>
                    <a:pt x="914" y="1344"/>
                  </a:lnTo>
                  <a:close/>
                  <a:moveTo>
                    <a:pt x="914" y="1262"/>
                  </a:moveTo>
                  <a:lnTo>
                    <a:pt x="841" y="1262"/>
                  </a:lnTo>
                  <a:lnTo>
                    <a:pt x="841" y="1220"/>
                  </a:lnTo>
                  <a:lnTo>
                    <a:pt x="914" y="1220"/>
                  </a:lnTo>
                  <a:lnTo>
                    <a:pt x="914" y="1262"/>
                  </a:lnTo>
                  <a:close/>
                  <a:moveTo>
                    <a:pt x="914" y="1179"/>
                  </a:moveTo>
                  <a:lnTo>
                    <a:pt x="841" y="1179"/>
                  </a:lnTo>
                  <a:lnTo>
                    <a:pt x="841" y="1137"/>
                  </a:lnTo>
                  <a:lnTo>
                    <a:pt x="914" y="1137"/>
                  </a:lnTo>
                  <a:lnTo>
                    <a:pt x="914" y="1179"/>
                  </a:lnTo>
                  <a:close/>
                  <a:moveTo>
                    <a:pt x="914" y="1097"/>
                  </a:moveTo>
                  <a:lnTo>
                    <a:pt x="841" y="1097"/>
                  </a:lnTo>
                  <a:lnTo>
                    <a:pt x="841" y="1052"/>
                  </a:lnTo>
                  <a:lnTo>
                    <a:pt x="914" y="1052"/>
                  </a:lnTo>
                  <a:lnTo>
                    <a:pt x="914" y="1097"/>
                  </a:lnTo>
                  <a:close/>
                  <a:moveTo>
                    <a:pt x="914" y="1014"/>
                  </a:moveTo>
                  <a:lnTo>
                    <a:pt x="841" y="1014"/>
                  </a:lnTo>
                  <a:lnTo>
                    <a:pt x="841" y="970"/>
                  </a:lnTo>
                  <a:lnTo>
                    <a:pt x="914" y="970"/>
                  </a:lnTo>
                  <a:lnTo>
                    <a:pt x="914" y="1014"/>
                  </a:lnTo>
                  <a:close/>
                  <a:moveTo>
                    <a:pt x="914" y="931"/>
                  </a:moveTo>
                  <a:lnTo>
                    <a:pt x="841" y="931"/>
                  </a:lnTo>
                  <a:lnTo>
                    <a:pt x="841" y="887"/>
                  </a:lnTo>
                  <a:lnTo>
                    <a:pt x="914" y="887"/>
                  </a:lnTo>
                  <a:lnTo>
                    <a:pt x="914" y="931"/>
                  </a:lnTo>
                  <a:close/>
                  <a:moveTo>
                    <a:pt x="914" y="849"/>
                  </a:moveTo>
                  <a:lnTo>
                    <a:pt x="841" y="849"/>
                  </a:lnTo>
                  <a:lnTo>
                    <a:pt x="841" y="805"/>
                  </a:lnTo>
                  <a:lnTo>
                    <a:pt x="914" y="805"/>
                  </a:lnTo>
                  <a:lnTo>
                    <a:pt x="914" y="849"/>
                  </a:lnTo>
                  <a:close/>
                  <a:moveTo>
                    <a:pt x="914" y="766"/>
                  </a:moveTo>
                  <a:lnTo>
                    <a:pt x="841" y="766"/>
                  </a:lnTo>
                  <a:lnTo>
                    <a:pt x="841" y="722"/>
                  </a:lnTo>
                  <a:lnTo>
                    <a:pt x="914" y="722"/>
                  </a:lnTo>
                  <a:lnTo>
                    <a:pt x="914" y="766"/>
                  </a:lnTo>
                  <a:close/>
                  <a:moveTo>
                    <a:pt x="914" y="682"/>
                  </a:moveTo>
                  <a:lnTo>
                    <a:pt x="841" y="682"/>
                  </a:lnTo>
                  <a:lnTo>
                    <a:pt x="841" y="639"/>
                  </a:lnTo>
                  <a:lnTo>
                    <a:pt x="914" y="639"/>
                  </a:lnTo>
                  <a:lnTo>
                    <a:pt x="914" y="682"/>
                  </a:lnTo>
                  <a:close/>
                  <a:moveTo>
                    <a:pt x="914" y="599"/>
                  </a:moveTo>
                  <a:lnTo>
                    <a:pt x="841" y="599"/>
                  </a:lnTo>
                  <a:lnTo>
                    <a:pt x="841" y="557"/>
                  </a:lnTo>
                  <a:lnTo>
                    <a:pt x="914" y="557"/>
                  </a:lnTo>
                  <a:lnTo>
                    <a:pt x="914" y="599"/>
                  </a:lnTo>
                  <a:close/>
                  <a:moveTo>
                    <a:pt x="914" y="517"/>
                  </a:moveTo>
                  <a:lnTo>
                    <a:pt x="841" y="517"/>
                  </a:lnTo>
                  <a:lnTo>
                    <a:pt x="841" y="474"/>
                  </a:lnTo>
                  <a:lnTo>
                    <a:pt x="914" y="474"/>
                  </a:lnTo>
                  <a:lnTo>
                    <a:pt x="914" y="517"/>
                  </a:lnTo>
                  <a:close/>
                  <a:moveTo>
                    <a:pt x="914" y="434"/>
                  </a:moveTo>
                  <a:lnTo>
                    <a:pt x="841" y="434"/>
                  </a:lnTo>
                  <a:lnTo>
                    <a:pt x="841" y="390"/>
                  </a:lnTo>
                  <a:lnTo>
                    <a:pt x="914" y="390"/>
                  </a:lnTo>
                  <a:lnTo>
                    <a:pt x="914" y="434"/>
                  </a:lnTo>
                  <a:close/>
                  <a:moveTo>
                    <a:pt x="914" y="351"/>
                  </a:moveTo>
                  <a:lnTo>
                    <a:pt x="841" y="351"/>
                  </a:lnTo>
                  <a:lnTo>
                    <a:pt x="841" y="307"/>
                  </a:lnTo>
                  <a:lnTo>
                    <a:pt x="914" y="307"/>
                  </a:lnTo>
                  <a:lnTo>
                    <a:pt x="914" y="351"/>
                  </a:lnTo>
                  <a:close/>
                  <a:moveTo>
                    <a:pt x="914" y="269"/>
                  </a:moveTo>
                  <a:lnTo>
                    <a:pt x="841" y="269"/>
                  </a:lnTo>
                  <a:lnTo>
                    <a:pt x="841" y="225"/>
                  </a:lnTo>
                  <a:lnTo>
                    <a:pt x="914" y="225"/>
                  </a:lnTo>
                  <a:lnTo>
                    <a:pt x="914" y="269"/>
                  </a:lnTo>
                  <a:close/>
                  <a:moveTo>
                    <a:pt x="1027" y="1344"/>
                  </a:moveTo>
                  <a:lnTo>
                    <a:pt x="954" y="1344"/>
                  </a:lnTo>
                  <a:lnTo>
                    <a:pt x="954" y="1302"/>
                  </a:lnTo>
                  <a:lnTo>
                    <a:pt x="1027" y="1302"/>
                  </a:lnTo>
                  <a:lnTo>
                    <a:pt x="1027" y="1344"/>
                  </a:lnTo>
                  <a:close/>
                  <a:moveTo>
                    <a:pt x="1027" y="1262"/>
                  </a:moveTo>
                  <a:lnTo>
                    <a:pt x="954" y="1262"/>
                  </a:lnTo>
                  <a:lnTo>
                    <a:pt x="954" y="1220"/>
                  </a:lnTo>
                  <a:lnTo>
                    <a:pt x="1027" y="1220"/>
                  </a:lnTo>
                  <a:lnTo>
                    <a:pt x="1027" y="1262"/>
                  </a:lnTo>
                  <a:close/>
                  <a:moveTo>
                    <a:pt x="1027" y="1179"/>
                  </a:moveTo>
                  <a:lnTo>
                    <a:pt x="954" y="1179"/>
                  </a:lnTo>
                  <a:lnTo>
                    <a:pt x="954" y="1137"/>
                  </a:lnTo>
                  <a:lnTo>
                    <a:pt x="1027" y="1137"/>
                  </a:lnTo>
                  <a:lnTo>
                    <a:pt x="1027" y="1179"/>
                  </a:lnTo>
                  <a:close/>
                  <a:moveTo>
                    <a:pt x="1027" y="1097"/>
                  </a:moveTo>
                  <a:lnTo>
                    <a:pt x="954" y="1097"/>
                  </a:lnTo>
                  <a:lnTo>
                    <a:pt x="954" y="1052"/>
                  </a:lnTo>
                  <a:lnTo>
                    <a:pt x="1027" y="1052"/>
                  </a:lnTo>
                  <a:lnTo>
                    <a:pt x="1027" y="1097"/>
                  </a:lnTo>
                  <a:close/>
                  <a:moveTo>
                    <a:pt x="1027" y="1014"/>
                  </a:moveTo>
                  <a:lnTo>
                    <a:pt x="954" y="1014"/>
                  </a:lnTo>
                  <a:lnTo>
                    <a:pt x="954" y="970"/>
                  </a:lnTo>
                  <a:lnTo>
                    <a:pt x="1027" y="970"/>
                  </a:lnTo>
                  <a:lnTo>
                    <a:pt x="1027" y="1014"/>
                  </a:lnTo>
                  <a:close/>
                  <a:moveTo>
                    <a:pt x="1027" y="931"/>
                  </a:moveTo>
                  <a:lnTo>
                    <a:pt x="954" y="931"/>
                  </a:lnTo>
                  <a:lnTo>
                    <a:pt x="954" y="887"/>
                  </a:lnTo>
                  <a:lnTo>
                    <a:pt x="1027" y="887"/>
                  </a:lnTo>
                  <a:lnTo>
                    <a:pt x="1027" y="931"/>
                  </a:lnTo>
                  <a:close/>
                  <a:moveTo>
                    <a:pt x="1027" y="849"/>
                  </a:moveTo>
                  <a:lnTo>
                    <a:pt x="954" y="849"/>
                  </a:lnTo>
                  <a:lnTo>
                    <a:pt x="954" y="805"/>
                  </a:lnTo>
                  <a:lnTo>
                    <a:pt x="1027" y="805"/>
                  </a:lnTo>
                  <a:lnTo>
                    <a:pt x="1027" y="849"/>
                  </a:lnTo>
                  <a:close/>
                  <a:moveTo>
                    <a:pt x="1027" y="766"/>
                  </a:moveTo>
                  <a:lnTo>
                    <a:pt x="954" y="766"/>
                  </a:lnTo>
                  <a:lnTo>
                    <a:pt x="954" y="722"/>
                  </a:lnTo>
                  <a:lnTo>
                    <a:pt x="1027" y="722"/>
                  </a:lnTo>
                  <a:lnTo>
                    <a:pt x="1027" y="766"/>
                  </a:lnTo>
                  <a:close/>
                  <a:moveTo>
                    <a:pt x="1027" y="682"/>
                  </a:moveTo>
                  <a:lnTo>
                    <a:pt x="954" y="682"/>
                  </a:lnTo>
                  <a:lnTo>
                    <a:pt x="954" y="639"/>
                  </a:lnTo>
                  <a:lnTo>
                    <a:pt x="1027" y="639"/>
                  </a:lnTo>
                  <a:lnTo>
                    <a:pt x="1027" y="682"/>
                  </a:lnTo>
                  <a:close/>
                  <a:moveTo>
                    <a:pt x="1027" y="599"/>
                  </a:moveTo>
                  <a:lnTo>
                    <a:pt x="954" y="599"/>
                  </a:lnTo>
                  <a:lnTo>
                    <a:pt x="954" y="557"/>
                  </a:lnTo>
                  <a:lnTo>
                    <a:pt x="1027" y="557"/>
                  </a:lnTo>
                  <a:lnTo>
                    <a:pt x="1027" y="599"/>
                  </a:lnTo>
                  <a:close/>
                  <a:moveTo>
                    <a:pt x="1027" y="517"/>
                  </a:moveTo>
                  <a:lnTo>
                    <a:pt x="954" y="517"/>
                  </a:lnTo>
                  <a:lnTo>
                    <a:pt x="954" y="474"/>
                  </a:lnTo>
                  <a:lnTo>
                    <a:pt x="1027" y="474"/>
                  </a:lnTo>
                  <a:lnTo>
                    <a:pt x="1027" y="517"/>
                  </a:lnTo>
                  <a:close/>
                  <a:moveTo>
                    <a:pt x="1027" y="434"/>
                  </a:moveTo>
                  <a:lnTo>
                    <a:pt x="954" y="434"/>
                  </a:lnTo>
                  <a:lnTo>
                    <a:pt x="954" y="390"/>
                  </a:lnTo>
                  <a:lnTo>
                    <a:pt x="1027" y="390"/>
                  </a:lnTo>
                  <a:lnTo>
                    <a:pt x="1027" y="434"/>
                  </a:lnTo>
                  <a:close/>
                  <a:moveTo>
                    <a:pt x="1027" y="351"/>
                  </a:moveTo>
                  <a:lnTo>
                    <a:pt x="954" y="351"/>
                  </a:lnTo>
                  <a:lnTo>
                    <a:pt x="954" y="307"/>
                  </a:lnTo>
                  <a:lnTo>
                    <a:pt x="1027" y="307"/>
                  </a:lnTo>
                  <a:lnTo>
                    <a:pt x="1027" y="351"/>
                  </a:lnTo>
                  <a:close/>
                  <a:moveTo>
                    <a:pt x="1027" y="269"/>
                  </a:moveTo>
                  <a:lnTo>
                    <a:pt x="954" y="269"/>
                  </a:lnTo>
                  <a:lnTo>
                    <a:pt x="954" y="225"/>
                  </a:lnTo>
                  <a:lnTo>
                    <a:pt x="1027" y="225"/>
                  </a:lnTo>
                  <a:lnTo>
                    <a:pt x="1027" y="269"/>
                  </a:lnTo>
                  <a:close/>
                  <a:moveTo>
                    <a:pt x="1567" y="962"/>
                  </a:moveTo>
                  <a:lnTo>
                    <a:pt x="1532" y="962"/>
                  </a:lnTo>
                  <a:lnTo>
                    <a:pt x="1532" y="887"/>
                  </a:lnTo>
                  <a:lnTo>
                    <a:pt x="1567" y="887"/>
                  </a:lnTo>
                  <a:lnTo>
                    <a:pt x="1567" y="962"/>
                  </a:lnTo>
                  <a:close/>
                  <a:moveTo>
                    <a:pt x="1567" y="832"/>
                  </a:moveTo>
                  <a:lnTo>
                    <a:pt x="1532" y="832"/>
                  </a:lnTo>
                  <a:lnTo>
                    <a:pt x="1532" y="757"/>
                  </a:lnTo>
                  <a:lnTo>
                    <a:pt x="1567" y="757"/>
                  </a:lnTo>
                  <a:lnTo>
                    <a:pt x="1567" y="832"/>
                  </a:lnTo>
                  <a:close/>
                  <a:moveTo>
                    <a:pt x="1567" y="701"/>
                  </a:moveTo>
                  <a:lnTo>
                    <a:pt x="1532" y="701"/>
                  </a:lnTo>
                  <a:lnTo>
                    <a:pt x="1532" y="626"/>
                  </a:lnTo>
                  <a:lnTo>
                    <a:pt x="1567" y="626"/>
                  </a:lnTo>
                  <a:lnTo>
                    <a:pt x="1567" y="701"/>
                  </a:lnTo>
                  <a:close/>
                  <a:moveTo>
                    <a:pt x="1567" y="570"/>
                  </a:moveTo>
                  <a:lnTo>
                    <a:pt x="1532" y="570"/>
                  </a:lnTo>
                  <a:lnTo>
                    <a:pt x="1532" y="495"/>
                  </a:lnTo>
                  <a:lnTo>
                    <a:pt x="1567" y="495"/>
                  </a:lnTo>
                  <a:lnTo>
                    <a:pt x="1567" y="570"/>
                  </a:lnTo>
                  <a:close/>
                  <a:moveTo>
                    <a:pt x="1567" y="440"/>
                  </a:moveTo>
                  <a:lnTo>
                    <a:pt x="1532" y="440"/>
                  </a:lnTo>
                  <a:lnTo>
                    <a:pt x="1532" y="365"/>
                  </a:lnTo>
                  <a:lnTo>
                    <a:pt x="1567" y="365"/>
                  </a:lnTo>
                  <a:lnTo>
                    <a:pt x="1567" y="440"/>
                  </a:lnTo>
                  <a:close/>
                  <a:moveTo>
                    <a:pt x="1567" y="309"/>
                  </a:moveTo>
                  <a:lnTo>
                    <a:pt x="1532" y="309"/>
                  </a:lnTo>
                  <a:lnTo>
                    <a:pt x="1532" y="234"/>
                  </a:lnTo>
                  <a:lnTo>
                    <a:pt x="1567" y="234"/>
                  </a:lnTo>
                  <a:lnTo>
                    <a:pt x="1567" y="309"/>
                  </a:lnTo>
                  <a:close/>
                  <a:moveTo>
                    <a:pt x="1634" y="962"/>
                  </a:moveTo>
                  <a:lnTo>
                    <a:pt x="1599" y="962"/>
                  </a:lnTo>
                  <a:lnTo>
                    <a:pt x="1599" y="887"/>
                  </a:lnTo>
                  <a:lnTo>
                    <a:pt x="1634" y="887"/>
                  </a:lnTo>
                  <a:lnTo>
                    <a:pt x="1634" y="962"/>
                  </a:lnTo>
                  <a:close/>
                  <a:moveTo>
                    <a:pt x="1634" y="832"/>
                  </a:moveTo>
                  <a:lnTo>
                    <a:pt x="1599" y="832"/>
                  </a:lnTo>
                  <a:lnTo>
                    <a:pt x="1599" y="757"/>
                  </a:lnTo>
                  <a:lnTo>
                    <a:pt x="1634" y="757"/>
                  </a:lnTo>
                  <a:lnTo>
                    <a:pt x="1634" y="832"/>
                  </a:lnTo>
                  <a:close/>
                  <a:moveTo>
                    <a:pt x="1634" y="701"/>
                  </a:moveTo>
                  <a:lnTo>
                    <a:pt x="1599" y="701"/>
                  </a:lnTo>
                  <a:lnTo>
                    <a:pt x="1599" y="626"/>
                  </a:lnTo>
                  <a:lnTo>
                    <a:pt x="1634" y="626"/>
                  </a:lnTo>
                  <a:lnTo>
                    <a:pt x="1634" y="701"/>
                  </a:lnTo>
                  <a:close/>
                  <a:moveTo>
                    <a:pt x="1634" y="570"/>
                  </a:moveTo>
                  <a:lnTo>
                    <a:pt x="1599" y="570"/>
                  </a:lnTo>
                  <a:lnTo>
                    <a:pt x="1599" y="495"/>
                  </a:lnTo>
                  <a:lnTo>
                    <a:pt x="1634" y="495"/>
                  </a:lnTo>
                  <a:lnTo>
                    <a:pt x="1634" y="570"/>
                  </a:lnTo>
                  <a:close/>
                  <a:moveTo>
                    <a:pt x="1634" y="440"/>
                  </a:moveTo>
                  <a:lnTo>
                    <a:pt x="1599" y="440"/>
                  </a:lnTo>
                  <a:lnTo>
                    <a:pt x="1599" y="365"/>
                  </a:lnTo>
                  <a:lnTo>
                    <a:pt x="1634" y="365"/>
                  </a:lnTo>
                  <a:lnTo>
                    <a:pt x="1634" y="440"/>
                  </a:lnTo>
                  <a:close/>
                  <a:moveTo>
                    <a:pt x="1634" y="309"/>
                  </a:moveTo>
                  <a:lnTo>
                    <a:pt x="1599" y="309"/>
                  </a:lnTo>
                  <a:lnTo>
                    <a:pt x="1599" y="234"/>
                  </a:lnTo>
                  <a:lnTo>
                    <a:pt x="1634" y="234"/>
                  </a:lnTo>
                  <a:lnTo>
                    <a:pt x="1634" y="309"/>
                  </a:lnTo>
                  <a:close/>
                  <a:moveTo>
                    <a:pt x="1701" y="962"/>
                  </a:moveTo>
                  <a:lnTo>
                    <a:pt x="1666" y="962"/>
                  </a:lnTo>
                  <a:lnTo>
                    <a:pt x="1666" y="887"/>
                  </a:lnTo>
                  <a:lnTo>
                    <a:pt x="1701" y="887"/>
                  </a:lnTo>
                  <a:lnTo>
                    <a:pt x="1701" y="962"/>
                  </a:lnTo>
                  <a:close/>
                  <a:moveTo>
                    <a:pt x="1701" y="832"/>
                  </a:moveTo>
                  <a:lnTo>
                    <a:pt x="1666" y="832"/>
                  </a:lnTo>
                  <a:lnTo>
                    <a:pt x="1666" y="757"/>
                  </a:lnTo>
                  <a:lnTo>
                    <a:pt x="1701" y="757"/>
                  </a:lnTo>
                  <a:lnTo>
                    <a:pt x="1701" y="832"/>
                  </a:lnTo>
                  <a:close/>
                  <a:moveTo>
                    <a:pt x="1701" y="701"/>
                  </a:moveTo>
                  <a:lnTo>
                    <a:pt x="1666" y="701"/>
                  </a:lnTo>
                  <a:lnTo>
                    <a:pt x="1666" y="626"/>
                  </a:lnTo>
                  <a:lnTo>
                    <a:pt x="1701" y="626"/>
                  </a:lnTo>
                  <a:lnTo>
                    <a:pt x="1701" y="701"/>
                  </a:lnTo>
                  <a:close/>
                  <a:moveTo>
                    <a:pt x="1701" y="570"/>
                  </a:moveTo>
                  <a:lnTo>
                    <a:pt x="1666" y="570"/>
                  </a:lnTo>
                  <a:lnTo>
                    <a:pt x="1666" y="495"/>
                  </a:lnTo>
                  <a:lnTo>
                    <a:pt x="1701" y="495"/>
                  </a:lnTo>
                  <a:lnTo>
                    <a:pt x="1701" y="570"/>
                  </a:lnTo>
                  <a:close/>
                  <a:moveTo>
                    <a:pt x="1701" y="440"/>
                  </a:moveTo>
                  <a:lnTo>
                    <a:pt x="1666" y="440"/>
                  </a:lnTo>
                  <a:lnTo>
                    <a:pt x="1666" y="365"/>
                  </a:lnTo>
                  <a:lnTo>
                    <a:pt x="1701" y="365"/>
                  </a:lnTo>
                  <a:lnTo>
                    <a:pt x="1701" y="440"/>
                  </a:lnTo>
                  <a:close/>
                  <a:moveTo>
                    <a:pt x="1701" y="309"/>
                  </a:moveTo>
                  <a:lnTo>
                    <a:pt x="1666" y="309"/>
                  </a:lnTo>
                  <a:lnTo>
                    <a:pt x="1666" y="234"/>
                  </a:lnTo>
                  <a:lnTo>
                    <a:pt x="1701" y="234"/>
                  </a:lnTo>
                  <a:lnTo>
                    <a:pt x="1701" y="309"/>
                  </a:lnTo>
                  <a:close/>
                  <a:moveTo>
                    <a:pt x="1768" y="962"/>
                  </a:moveTo>
                  <a:lnTo>
                    <a:pt x="1736" y="962"/>
                  </a:lnTo>
                  <a:lnTo>
                    <a:pt x="1736" y="887"/>
                  </a:lnTo>
                  <a:lnTo>
                    <a:pt x="1768" y="887"/>
                  </a:lnTo>
                  <a:lnTo>
                    <a:pt x="1768" y="962"/>
                  </a:lnTo>
                  <a:close/>
                  <a:moveTo>
                    <a:pt x="1768" y="832"/>
                  </a:moveTo>
                  <a:lnTo>
                    <a:pt x="1736" y="832"/>
                  </a:lnTo>
                  <a:lnTo>
                    <a:pt x="1736" y="757"/>
                  </a:lnTo>
                  <a:lnTo>
                    <a:pt x="1768" y="757"/>
                  </a:lnTo>
                  <a:lnTo>
                    <a:pt x="1768" y="832"/>
                  </a:lnTo>
                  <a:close/>
                  <a:moveTo>
                    <a:pt x="1768" y="701"/>
                  </a:moveTo>
                  <a:lnTo>
                    <a:pt x="1736" y="701"/>
                  </a:lnTo>
                  <a:lnTo>
                    <a:pt x="1736" y="626"/>
                  </a:lnTo>
                  <a:lnTo>
                    <a:pt x="1768" y="626"/>
                  </a:lnTo>
                  <a:lnTo>
                    <a:pt x="1768" y="701"/>
                  </a:lnTo>
                  <a:close/>
                  <a:moveTo>
                    <a:pt x="1768" y="570"/>
                  </a:moveTo>
                  <a:lnTo>
                    <a:pt x="1736" y="570"/>
                  </a:lnTo>
                  <a:lnTo>
                    <a:pt x="1736" y="495"/>
                  </a:lnTo>
                  <a:lnTo>
                    <a:pt x="1768" y="495"/>
                  </a:lnTo>
                  <a:lnTo>
                    <a:pt x="1768" y="570"/>
                  </a:lnTo>
                  <a:close/>
                  <a:moveTo>
                    <a:pt x="1768" y="440"/>
                  </a:moveTo>
                  <a:lnTo>
                    <a:pt x="1736" y="440"/>
                  </a:lnTo>
                  <a:lnTo>
                    <a:pt x="1736" y="365"/>
                  </a:lnTo>
                  <a:lnTo>
                    <a:pt x="1768" y="365"/>
                  </a:lnTo>
                  <a:lnTo>
                    <a:pt x="1768" y="440"/>
                  </a:lnTo>
                  <a:close/>
                  <a:moveTo>
                    <a:pt x="1768" y="309"/>
                  </a:moveTo>
                  <a:lnTo>
                    <a:pt x="1736" y="309"/>
                  </a:lnTo>
                  <a:lnTo>
                    <a:pt x="1736" y="234"/>
                  </a:lnTo>
                  <a:lnTo>
                    <a:pt x="1768" y="234"/>
                  </a:lnTo>
                  <a:lnTo>
                    <a:pt x="1768" y="309"/>
                  </a:lnTo>
                  <a:close/>
                  <a:moveTo>
                    <a:pt x="1835" y="962"/>
                  </a:moveTo>
                  <a:lnTo>
                    <a:pt x="1803" y="962"/>
                  </a:lnTo>
                  <a:lnTo>
                    <a:pt x="1803" y="887"/>
                  </a:lnTo>
                  <a:lnTo>
                    <a:pt x="1835" y="887"/>
                  </a:lnTo>
                  <a:lnTo>
                    <a:pt x="1835" y="962"/>
                  </a:lnTo>
                  <a:close/>
                  <a:moveTo>
                    <a:pt x="1835" y="832"/>
                  </a:moveTo>
                  <a:lnTo>
                    <a:pt x="1803" y="832"/>
                  </a:lnTo>
                  <a:lnTo>
                    <a:pt x="1803" y="757"/>
                  </a:lnTo>
                  <a:lnTo>
                    <a:pt x="1835" y="757"/>
                  </a:lnTo>
                  <a:lnTo>
                    <a:pt x="1835" y="832"/>
                  </a:lnTo>
                  <a:close/>
                  <a:moveTo>
                    <a:pt x="1835" y="701"/>
                  </a:moveTo>
                  <a:lnTo>
                    <a:pt x="1803" y="701"/>
                  </a:lnTo>
                  <a:lnTo>
                    <a:pt x="1803" y="626"/>
                  </a:lnTo>
                  <a:lnTo>
                    <a:pt x="1835" y="626"/>
                  </a:lnTo>
                  <a:lnTo>
                    <a:pt x="1835" y="701"/>
                  </a:lnTo>
                  <a:close/>
                  <a:moveTo>
                    <a:pt x="1835" y="570"/>
                  </a:moveTo>
                  <a:lnTo>
                    <a:pt x="1803" y="570"/>
                  </a:lnTo>
                  <a:lnTo>
                    <a:pt x="1803" y="495"/>
                  </a:lnTo>
                  <a:lnTo>
                    <a:pt x="1835" y="495"/>
                  </a:lnTo>
                  <a:lnTo>
                    <a:pt x="1835" y="570"/>
                  </a:lnTo>
                  <a:close/>
                  <a:moveTo>
                    <a:pt x="1835" y="440"/>
                  </a:moveTo>
                  <a:lnTo>
                    <a:pt x="1803" y="440"/>
                  </a:lnTo>
                  <a:lnTo>
                    <a:pt x="1803" y="365"/>
                  </a:lnTo>
                  <a:lnTo>
                    <a:pt x="1835" y="365"/>
                  </a:lnTo>
                  <a:lnTo>
                    <a:pt x="1835" y="440"/>
                  </a:lnTo>
                  <a:close/>
                  <a:moveTo>
                    <a:pt x="1835" y="309"/>
                  </a:moveTo>
                  <a:lnTo>
                    <a:pt x="1803" y="309"/>
                  </a:lnTo>
                  <a:lnTo>
                    <a:pt x="1803" y="234"/>
                  </a:lnTo>
                  <a:lnTo>
                    <a:pt x="1835" y="234"/>
                  </a:lnTo>
                  <a:lnTo>
                    <a:pt x="1835" y="309"/>
                  </a:lnTo>
                  <a:close/>
                  <a:moveTo>
                    <a:pt x="1903" y="962"/>
                  </a:moveTo>
                  <a:lnTo>
                    <a:pt x="1870" y="962"/>
                  </a:lnTo>
                  <a:lnTo>
                    <a:pt x="1870" y="887"/>
                  </a:lnTo>
                  <a:lnTo>
                    <a:pt x="1903" y="887"/>
                  </a:lnTo>
                  <a:lnTo>
                    <a:pt x="1903" y="962"/>
                  </a:lnTo>
                  <a:close/>
                  <a:moveTo>
                    <a:pt x="1903" y="832"/>
                  </a:moveTo>
                  <a:lnTo>
                    <a:pt x="1870" y="832"/>
                  </a:lnTo>
                  <a:lnTo>
                    <a:pt x="1870" y="757"/>
                  </a:lnTo>
                  <a:lnTo>
                    <a:pt x="1903" y="757"/>
                  </a:lnTo>
                  <a:lnTo>
                    <a:pt x="1903" y="832"/>
                  </a:lnTo>
                  <a:close/>
                  <a:moveTo>
                    <a:pt x="1903" y="701"/>
                  </a:moveTo>
                  <a:lnTo>
                    <a:pt x="1870" y="701"/>
                  </a:lnTo>
                  <a:lnTo>
                    <a:pt x="1870" y="626"/>
                  </a:lnTo>
                  <a:lnTo>
                    <a:pt x="1903" y="626"/>
                  </a:lnTo>
                  <a:lnTo>
                    <a:pt x="1903" y="701"/>
                  </a:lnTo>
                  <a:close/>
                  <a:moveTo>
                    <a:pt x="1903" y="570"/>
                  </a:moveTo>
                  <a:lnTo>
                    <a:pt x="1870" y="570"/>
                  </a:lnTo>
                  <a:lnTo>
                    <a:pt x="1870" y="495"/>
                  </a:lnTo>
                  <a:lnTo>
                    <a:pt x="1903" y="495"/>
                  </a:lnTo>
                  <a:lnTo>
                    <a:pt x="1903" y="570"/>
                  </a:lnTo>
                  <a:close/>
                  <a:moveTo>
                    <a:pt x="1903" y="440"/>
                  </a:moveTo>
                  <a:lnTo>
                    <a:pt x="1870" y="440"/>
                  </a:lnTo>
                  <a:lnTo>
                    <a:pt x="1870" y="365"/>
                  </a:lnTo>
                  <a:lnTo>
                    <a:pt x="1903" y="365"/>
                  </a:lnTo>
                  <a:lnTo>
                    <a:pt x="1903" y="440"/>
                  </a:lnTo>
                  <a:close/>
                  <a:moveTo>
                    <a:pt x="1903" y="309"/>
                  </a:moveTo>
                  <a:lnTo>
                    <a:pt x="1870" y="309"/>
                  </a:lnTo>
                  <a:lnTo>
                    <a:pt x="1870" y="234"/>
                  </a:lnTo>
                  <a:lnTo>
                    <a:pt x="1903" y="234"/>
                  </a:lnTo>
                  <a:lnTo>
                    <a:pt x="1903" y="309"/>
                  </a:lnTo>
                  <a:close/>
                  <a:moveTo>
                    <a:pt x="1972" y="962"/>
                  </a:moveTo>
                  <a:lnTo>
                    <a:pt x="1937" y="962"/>
                  </a:lnTo>
                  <a:lnTo>
                    <a:pt x="1937" y="887"/>
                  </a:lnTo>
                  <a:lnTo>
                    <a:pt x="1972" y="887"/>
                  </a:lnTo>
                  <a:lnTo>
                    <a:pt x="1972" y="962"/>
                  </a:lnTo>
                  <a:close/>
                  <a:moveTo>
                    <a:pt x="1972" y="832"/>
                  </a:moveTo>
                  <a:lnTo>
                    <a:pt x="1937" y="832"/>
                  </a:lnTo>
                  <a:lnTo>
                    <a:pt x="1937" y="757"/>
                  </a:lnTo>
                  <a:lnTo>
                    <a:pt x="1972" y="757"/>
                  </a:lnTo>
                  <a:lnTo>
                    <a:pt x="1972" y="832"/>
                  </a:lnTo>
                  <a:close/>
                  <a:moveTo>
                    <a:pt x="1972" y="701"/>
                  </a:moveTo>
                  <a:lnTo>
                    <a:pt x="1937" y="701"/>
                  </a:lnTo>
                  <a:lnTo>
                    <a:pt x="1937" y="626"/>
                  </a:lnTo>
                  <a:lnTo>
                    <a:pt x="1972" y="626"/>
                  </a:lnTo>
                  <a:lnTo>
                    <a:pt x="1972" y="701"/>
                  </a:lnTo>
                  <a:close/>
                  <a:moveTo>
                    <a:pt x="1972" y="570"/>
                  </a:moveTo>
                  <a:lnTo>
                    <a:pt x="1937" y="570"/>
                  </a:lnTo>
                  <a:lnTo>
                    <a:pt x="1937" y="495"/>
                  </a:lnTo>
                  <a:lnTo>
                    <a:pt x="1972" y="495"/>
                  </a:lnTo>
                  <a:lnTo>
                    <a:pt x="1972" y="570"/>
                  </a:lnTo>
                  <a:close/>
                  <a:moveTo>
                    <a:pt x="1972" y="440"/>
                  </a:moveTo>
                  <a:lnTo>
                    <a:pt x="1937" y="440"/>
                  </a:lnTo>
                  <a:lnTo>
                    <a:pt x="1937" y="365"/>
                  </a:lnTo>
                  <a:lnTo>
                    <a:pt x="1972" y="365"/>
                  </a:lnTo>
                  <a:lnTo>
                    <a:pt x="1972" y="440"/>
                  </a:lnTo>
                  <a:close/>
                  <a:moveTo>
                    <a:pt x="1972" y="309"/>
                  </a:moveTo>
                  <a:lnTo>
                    <a:pt x="1937" y="309"/>
                  </a:lnTo>
                  <a:lnTo>
                    <a:pt x="1937" y="234"/>
                  </a:lnTo>
                  <a:lnTo>
                    <a:pt x="1972" y="234"/>
                  </a:lnTo>
                  <a:lnTo>
                    <a:pt x="1972" y="309"/>
                  </a:lnTo>
                  <a:close/>
                </a:path>
              </a:pathLst>
            </a:custGeom>
            <a:solidFill>
              <a:srgbClr val="0284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240" name="矩形 239"/>
          <p:cNvSpPr/>
          <p:nvPr userDrawn="1"/>
        </p:nvSpPr>
        <p:spPr>
          <a:xfrm>
            <a:off x="0" y="12"/>
            <a:ext cx="9144000" cy="5172617"/>
          </a:xfrm>
          <a:prstGeom prst="rect">
            <a:avLst/>
          </a:prstGeom>
          <a:blipFill dpi="0" rotWithShape="1">
            <a:blip r:embed="rId2" cstate="print"/>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 name="日期占位符 1"/>
          <p:cNvSpPr>
            <a:spLocks noGrp="1"/>
          </p:cNvSpPr>
          <p:nvPr>
            <p:ph type="dt" sz="half" idx="10"/>
          </p:nvPr>
        </p:nvSpPr>
        <p:spPr/>
        <p:txBody>
          <a:bodyPr/>
          <a:lstStyle/>
          <a:p>
            <a:fld id="{22D6B0C6-B4C1-4FC6-BFD5-C6D2D04F63BD}" type="datetimeFigureOut">
              <a:rPr lang="zh-CN" altLang="en-US" smtClean="0"/>
              <a:pPr/>
              <a:t>2022/12/20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1"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1" y="4767264"/>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22D6B0C6-B4C1-4FC6-BFD5-C6D2D04F63BD}" type="datetimeFigureOut">
              <a:rPr lang="zh-CN" altLang="en-US" smtClean="0"/>
              <a:pPr/>
              <a:t>2022/12/20</a:t>
            </a:fld>
            <a:endParaRPr lang="zh-CN" altLang="en-US"/>
          </a:p>
        </p:txBody>
      </p:sp>
      <p:sp>
        <p:nvSpPr>
          <p:cNvPr id="5" name="页脚占位符 4"/>
          <p:cNvSpPr>
            <a:spLocks noGrp="1"/>
          </p:cNvSpPr>
          <p:nvPr>
            <p:ph type="ftr" sz="quarter" idx="3"/>
          </p:nvPr>
        </p:nvSpPr>
        <p:spPr>
          <a:xfrm>
            <a:off x="3028951" y="4767264"/>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1" y="4767264"/>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3A6CB786-46D9-4309-B80A-03D684D1554E}" type="slidenum">
              <a:rPr lang="zh-CN" altLang="en-US" smtClean="0"/>
              <a:pPr/>
              <a:t>‹#›</a:t>
            </a:fld>
            <a:endParaRPr lang="zh-CN" altLang="en-US"/>
          </a:p>
        </p:txBody>
      </p:sp>
      <p:sp>
        <p:nvSpPr>
          <p:cNvPr id="7" name="矩形 6"/>
          <p:cNvSpPr/>
          <p:nvPr userDrawn="1"/>
        </p:nvSpPr>
        <p:spPr>
          <a:xfrm>
            <a:off x="-631371" y="1961102"/>
            <a:ext cx="631371" cy="136072"/>
          </a:xfrm>
          <a:prstGeom prst="rect">
            <a:avLst/>
          </a:prstGeom>
          <a:solidFill>
            <a:srgbClr val="02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矩形 7"/>
          <p:cNvSpPr/>
          <p:nvPr userDrawn="1"/>
        </p:nvSpPr>
        <p:spPr>
          <a:xfrm>
            <a:off x="-631371" y="2192004"/>
            <a:ext cx="631371" cy="136072"/>
          </a:xfrm>
          <a:prstGeom prst="rect">
            <a:avLst/>
          </a:prstGeom>
          <a:solidFill>
            <a:srgbClr val="028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txStyles>
    <p:titleStyle>
      <a:lvl1pPr algn="l" defTabSz="514319"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0" indent="-128580" algn="l" defTabSz="514319"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39" indent="-128580" algn="l" defTabSz="514319"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899" indent="-128580" algn="l" defTabSz="514319"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59"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18"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78"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37"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697"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56"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19" rtl="0" eaLnBrk="1" latinLnBrk="0" hangingPunct="1">
        <a:defRPr sz="1013" kern="1200">
          <a:solidFill>
            <a:schemeClr val="tx1"/>
          </a:solidFill>
          <a:latin typeface="+mn-lt"/>
          <a:ea typeface="+mn-ea"/>
          <a:cs typeface="+mn-cs"/>
        </a:defRPr>
      </a:lvl1pPr>
      <a:lvl2pPr marL="257159" algn="l" defTabSz="514319" rtl="0" eaLnBrk="1" latinLnBrk="0" hangingPunct="1">
        <a:defRPr sz="1013" kern="1200">
          <a:solidFill>
            <a:schemeClr val="tx1"/>
          </a:solidFill>
          <a:latin typeface="+mn-lt"/>
          <a:ea typeface="+mn-ea"/>
          <a:cs typeface="+mn-cs"/>
        </a:defRPr>
      </a:lvl2pPr>
      <a:lvl3pPr marL="514319" algn="l" defTabSz="514319" rtl="0" eaLnBrk="1" latinLnBrk="0" hangingPunct="1">
        <a:defRPr sz="1013" kern="1200">
          <a:solidFill>
            <a:schemeClr val="tx1"/>
          </a:solidFill>
          <a:latin typeface="+mn-lt"/>
          <a:ea typeface="+mn-ea"/>
          <a:cs typeface="+mn-cs"/>
        </a:defRPr>
      </a:lvl3pPr>
      <a:lvl4pPr marL="771480" algn="l" defTabSz="514319" rtl="0" eaLnBrk="1" latinLnBrk="0" hangingPunct="1">
        <a:defRPr sz="1013" kern="1200">
          <a:solidFill>
            <a:schemeClr val="tx1"/>
          </a:solidFill>
          <a:latin typeface="+mn-lt"/>
          <a:ea typeface="+mn-ea"/>
          <a:cs typeface="+mn-cs"/>
        </a:defRPr>
      </a:lvl4pPr>
      <a:lvl5pPr marL="1028639" algn="l" defTabSz="514319" rtl="0" eaLnBrk="1" latinLnBrk="0" hangingPunct="1">
        <a:defRPr sz="1013" kern="1200">
          <a:solidFill>
            <a:schemeClr val="tx1"/>
          </a:solidFill>
          <a:latin typeface="+mn-lt"/>
          <a:ea typeface="+mn-ea"/>
          <a:cs typeface="+mn-cs"/>
        </a:defRPr>
      </a:lvl5pPr>
      <a:lvl6pPr marL="1285798" algn="l" defTabSz="514319" rtl="0" eaLnBrk="1" latinLnBrk="0" hangingPunct="1">
        <a:defRPr sz="1013" kern="1200">
          <a:solidFill>
            <a:schemeClr val="tx1"/>
          </a:solidFill>
          <a:latin typeface="+mn-lt"/>
          <a:ea typeface="+mn-ea"/>
          <a:cs typeface="+mn-cs"/>
        </a:defRPr>
      </a:lvl6pPr>
      <a:lvl7pPr marL="1542956" algn="l" defTabSz="514319" rtl="0" eaLnBrk="1" latinLnBrk="0" hangingPunct="1">
        <a:defRPr sz="1013" kern="1200">
          <a:solidFill>
            <a:schemeClr val="tx1"/>
          </a:solidFill>
          <a:latin typeface="+mn-lt"/>
          <a:ea typeface="+mn-ea"/>
          <a:cs typeface="+mn-cs"/>
        </a:defRPr>
      </a:lvl7pPr>
      <a:lvl8pPr marL="1800117" algn="l" defTabSz="514319" rtl="0" eaLnBrk="1" latinLnBrk="0" hangingPunct="1">
        <a:defRPr sz="1013" kern="1200">
          <a:solidFill>
            <a:schemeClr val="tx1"/>
          </a:solidFill>
          <a:latin typeface="+mn-lt"/>
          <a:ea typeface="+mn-ea"/>
          <a:cs typeface="+mn-cs"/>
        </a:defRPr>
      </a:lvl8pPr>
      <a:lvl9pPr marL="2057278" algn="l" defTabSz="514319"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2D6B0C6-B4C1-4FC6-BFD5-C6D2D04F63BD}" type="datetimeFigureOut">
              <a:rPr lang="zh-CN" altLang="en-US" smtClean="0"/>
              <a:pPr/>
              <a:t>2022/12/20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A6CB786-46D9-4309-B80A-03D684D1554E}" type="slidenum">
              <a:rPr lang="zh-CN" altLang="en-US" smtClean="0"/>
              <a:pPr/>
              <a:t>‹#›</a:t>
            </a:fld>
            <a:endParaRPr lang="zh-CN" altLang="en-US"/>
          </a:p>
        </p:txBody>
      </p:sp>
    </p:spTree>
    <p:extLst>
      <p:ext uri="{BB962C8B-B14F-4D97-AF65-F5344CB8AC3E}">
        <p14:creationId xmlns:p14="http://schemas.microsoft.com/office/powerpoint/2010/main" val="116502465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50" r:id="rId13"/>
    <p:sldLayoutId id="2147483653" r:id="rId14"/>
    <p:sldLayoutId id="2147483659"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068" y="2275657"/>
            <a:ext cx="8606527" cy="584775"/>
          </a:xfrm>
          <a:prstGeom prst="rect">
            <a:avLst/>
          </a:prstGeom>
          <a:noFill/>
        </p:spPr>
        <p:txBody>
          <a:bodyPr wrap="square">
            <a:spAutoFit/>
          </a:bodyPr>
          <a:lstStyle/>
          <a:p>
            <a:pPr algn="ctr" rtl="0" eaLnBrk="1" fontAlgn="auto" hangingPunct="1">
              <a:spcBef>
                <a:spcPts val="0"/>
              </a:spcBef>
              <a:spcAft>
                <a:spcPts val="0"/>
              </a:spcAft>
              <a:defRPr/>
            </a:pPr>
            <a:r>
              <a:rPr lang="zh-CN" altLang="en-US" sz="3200" b="1" dirty="0" smtClean="0">
                <a:ln>
                  <a:solidFill>
                    <a:schemeClr val="bg1">
                      <a:lumMod val="95000"/>
                    </a:schemeClr>
                  </a:solidFill>
                </a:ln>
                <a:latin typeface="华文楷体" panose="02010600040101010101" pitchFamily="2" charset="-122"/>
                <a:ea typeface="华文楷体" panose="02010600040101010101" pitchFamily="2" charset="-122"/>
                <a:cs typeface="Times New Roman" panose="02020603050405020304" pitchFamily="18" charset="0"/>
                <a:sym typeface="+mn-ea"/>
              </a:rPr>
              <a:t>智  能  合  约</a:t>
            </a:r>
            <a:endParaRPr lang="en-US" altLang="zh-CN" sz="3200" b="1" dirty="0">
              <a:ln>
                <a:solidFill>
                  <a:schemeClr val="bg1">
                    <a:lumMod val="95000"/>
                  </a:schemeClr>
                </a:solidFill>
              </a:ln>
              <a:latin typeface="华文楷体" panose="02010600040101010101" pitchFamily="2" charset="-122"/>
              <a:ea typeface="华文楷体" panose="02010600040101010101" pitchFamily="2" charset="-122"/>
              <a:cs typeface="Times New Roman" panose="02020603050405020304" pitchFamily="18" charset="0"/>
              <a:sym typeface="+mn-ea"/>
            </a:endParaRPr>
          </a:p>
        </p:txBody>
      </p:sp>
      <p:sp>
        <p:nvSpPr>
          <p:cNvPr id="69634" name="AutoShape 2" descr="http://p1.qhimgs4.com/t016087a92cf449584f.webp"/>
          <p:cNvSpPr>
            <a:spLocks noChangeAspect="1" noChangeArrowheads="1"/>
          </p:cNvSpPr>
          <p:nvPr/>
        </p:nvSpPr>
        <p:spPr bwMode="auto">
          <a:xfrm>
            <a:off x="1259681" y="534595"/>
            <a:ext cx="228600" cy="228601"/>
          </a:xfrm>
          <a:prstGeom prst="rect">
            <a:avLst/>
          </a:prstGeom>
          <a:noFill/>
        </p:spPr>
        <p:txBody>
          <a:bodyPr vert="horz" wrap="square" lIns="68580" tIns="34290" rIns="68580" bIns="34290" numCol="1" anchor="t" anchorCtr="0" compatLnSpc="1"/>
          <a:lstStyle/>
          <a:p>
            <a:endParaRPr lang="zh-CN" altLang="en-US" sz="975"/>
          </a:p>
        </p:txBody>
      </p:sp>
      <p:sp>
        <p:nvSpPr>
          <p:cNvPr id="69636" name="AutoShape 4" descr="http://p1.qhimgs4.com/t016087a92cf449584f.webp"/>
          <p:cNvSpPr>
            <a:spLocks noChangeAspect="1" noChangeArrowheads="1"/>
          </p:cNvSpPr>
          <p:nvPr/>
        </p:nvSpPr>
        <p:spPr bwMode="auto">
          <a:xfrm>
            <a:off x="1259681" y="534595"/>
            <a:ext cx="228600" cy="228601"/>
          </a:xfrm>
          <a:prstGeom prst="rect">
            <a:avLst/>
          </a:prstGeom>
          <a:noFill/>
        </p:spPr>
        <p:txBody>
          <a:bodyPr vert="horz" wrap="square" lIns="68580" tIns="34290" rIns="68580" bIns="34290" numCol="1" anchor="t" anchorCtr="0" compatLnSpc="1"/>
          <a:lstStyle/>
          <a:p>
            <a:endParaRPr lang="zh-CN" altLang="en-US" sz="975"/>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以太坊：基于交易的状态机</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25" name="Rectangle 24">
            <a:extLst>
              <a:ext uri="{FF2B5EF4-FFF2-40B4-BE49-F238E27FC236}">
                <a16:creationId xmlns:a16="http://schemas.microsoft.com/office/drawing/2014/main" xmlns="" id="{3CCFF1A0-92B7-4254-9093-B87B40A102B7}"/>
              </a:ext>
            </a:extLst>
          </p:cNvPr>
          <p:cNvSpPr>
            <a:spLocks noChangeArrowheads="1"/>
          </p:cNvSpPr>
          <p:nvPr/>
        </p:nvSpPr>
        <p:spPr bwMode="auto">
          <a:xfrm>
            <a:off x="261480" y="4219527"/>
            <a:ext cx="8723336" cy="541295"/>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200" dirty="0">
                <a:solidFill>
                  <a:srgbClr val="000000"/>
                </a:solidFill>
                <a:latin typeface="方正姚体" pitchFamily="2" charset="-122"/>
                <a:ea typeface="方正姚体" pitchFamily="2" charset="-122"/>
                <a:cs typeface="Times New Roman" pitchFamily="18" charset="0"/>
                <a:sym typeface="Arial" pitchFamily="34" charset="0"/>
              </a:rPr>
              <a:t>        </a:t>
            </a:r>
            <a:r>
              <a:rPr lang="zh-CN" altLang="en-US" sz="1600" dirty="0">
                <a:solidFill>
                  <a:srgbClr val="000000"/>
                </a:solidFill>
                <a:latin typeface="方正姚体" pitchFamily="2" charset="-122"/>
                <a:ea typeface="方正姚体" pitchFamily="2" charset="-122"/>
                <a:cs typeface="Times New Roman" pitchFamily="18" charset="0"/>
                <a:sym typeface="Arial" pitchFamily="34" charset="0"/>
              </a:rPr>
              <a:t>以太坊</a:t>
            </a:r>
            <a:r>
              <a:rPr lang="zh-CN" altLang="zh-CN" sz="1600" dirty="0">
                <a:solidFill>
                  <a:srgbClr val="000000"/>
                </a:solidFill>
                <a:latin typeface="方正姚体" pitchFamily="2" charset="-122"/>
                <a:ea typeface="方正姚体" pitchFamily="2" charset="-122"/>
                <a:cs typeface="Times New Roman" pitchFamily="18" charset="0"/>
              </a:rPr>
              <a:t>在整体上可看作是一个</a:t>
            </a:r>
            <a:r>
              <a:rPr lang="zh-CN" altLang="zh-CN" sz="1600" dirty="0">
                <a:solidFill>
                  <a:srgbClr val="FF0000"/>
                </a:solidFill>
                <a:latin typeface="方正姚体" pitchFamily="2" charset="-122"/>
                <a:ea typeface="方正姚体" pitchFamily="2" charset="-122"/>
                <a:cs typeface="Times New Roman" pitchFamily="18" charset="0"/>
              </a:rPr>
              <a:t>基于交易的状态机</a:t>
            </a:r>
            <a:r>
              <a:rPr lang="zh-CN" altLang="zh-CN" sz="1600" dirty="0">
                <a:solidFill>
                  <a:srgbClr val="000000"/>
                </a:solidFill>
                <a:latin typeface="方正姚体" pitchFamily="2" charset="-122"/>
                <a:ea typeface="方正姚体" pitchFamily="2" charset="-122"/>
                <a:cs typeface="Times New Roman" pitchFamily="18" charset="0"/>
              </a:rPr>
              <a:t>：起始于一个创世（</a:t>
            </a:r>
            <a:r>
              <a:rPr lang="en-US" altLang="zh-CN" sz="1600" dirty="0">
                <a:solidFill>
                  <a:srgbClr val="000000"/>
                </a:solidFill>
                <a:latin typeface="方正姚体" pitchFamily="2" charset="-122"/>
                <a:ea typeface="方正姚体" pitchFamily="2" charset="-122"/>
                <a:cs typeface="Times New Roman" pitchFamily="18" charset="0"/>
              </a:rPr>
              <a:t>Genesis</a:t>
            </a:r>
            <a:r>
              <a:rPr lang="zh-CN" altLang="zh-CN" sz="1600" dirty="0">
                <a:solidFill>
                  <a:srgbClr val="000000"/>
                </a:solidFill>
                <a:latin typeface="方正姚体" pitchFamily="2" charset="-122"/>
                <a:ea typeface="方正姚体" pitchFamily="2" charset="-122"/>
                <a:cs typeface="Times New Roman" pitchFamily="18" charset="0"/>
              </a:rPr>
              <a:t>）状态，然后随着交易的执行，状态逐步改变一直到最终状态，这个最终状态就是以太坊世界的权威版本。</a:t>
            </a:r>
            <a:endParaRPr lang="en-US" altLang="zh-CN" sz="1600" dirty="0">
              <a:solidFill>
                <a:srgbClr val="000000"/>
              </a:solidFill>
              <a:latin typeface="方正姚体" pitchFamily="2" charset="-122"/>
              <a:ea typeface="方正姚体" pitchFamily="2" charset="-122"/>
              <a:cs typeface="Times New Roman" pitchFamily="18" charset="0"/>
            </a:endParaRPr>
          </a:p>
        </p:txBody>
      </p:sp>
      <p:sp>
        <p:nvSpPr>
          <p:cNvPr id="26" name="Rectangle 24">
            <a:extLst>
              <a:ext uri="{FF2B5EF4-FFF2-40B4-BE49-F238E27FC236}">
                <a16:creationId xmlns:a16="http://schemas.microsoft.com/office/drawing/2014/main" xmlns="" id="{3ABBB611-3A7B-4B16-81A5-3F3CB586C0F3}"/>
              </a:ext>
            </a:extLst>
          </p:cNvPr>
          <p:cNvSpPr>
            <a:spLocks noChangeArrowheads="1"/>
          </p:cNvSpPr>
          <p:nvPr/>
        </p:nvSpPr>
        <p:spPr bwMode="auto">
          <a:xfrm>
            <a:off x="3374471" y="3718828"/>
            <a:ext cx="2656538"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400" dirty="0">
                <a:solidFill>
                  <a:srgbClr val="000000"/>
                </a:solidFill>
                <a:latin typeface="方正姚体" pitchFamily="2" charset="-122"/>
                <a:ea typeface="方正姚体" pitchFamily="2" charset="-122"/>
                <a:cs typeface="Times New Roman" pitchFamily="18" charset="0"/>
              </a:rPr>
              <a:t>以太坊交易、区块与世界状态</a:t>
            </a:r>
            <a:endParaRPr lang="en-US" altLang="zh-CN" sz="1400" dirty="0">
              <a:solidFill>
                <a:srgbClr val="000000"/>
              </a:solidFill>
              <a:latin typeface="方正姚体" pitchFamily="2" charset="-122"/>
              <a:ea typeface="方正姚体" pitchFamily="2" charset="-122"/>
              <a:cs typeface="Times New Roman" pitchFamily="18" charset="0"/>
            </a:endParaRPr>
          </a:p>
        </p:txBody>
      </p:sp>
      <p:pic>
        <p:nvPicPr>
          <p:cNvPr id="3" name="图片 2">
            <a:extLst>
              <a:ext uri="{FF2B5EF4-FFF2-40B4-BE49-F238E27FC236}">
                <a16:creationId xmlns:a16="http://schemas.microsoft.com/office/drawing/2014/main" xmlns="" id="{510495B6-00AF-406C-ABA6-7D9C6AB30BC4}"/>
              </a:ext>
            </a:extLst>
          </p:cNvPr>
          <p:cNvPicPr>
            <a:picLocks noChangeAspect="1"/>
          </p:cNvPicPr>
          <p:nvPr/>
        </p:nvPicPr>
        <p:blipFill rotWithShape="1">
          <a:blip r:embed="rId3"/>
          <a:srcRect r="1371" b="5111"/>
          <a:stretch/>
        </p:blipFill>
        <p:spPr>
          <a:xfrm>
            <a:off x="45719" y="736073"/>
            <a:ext cx="9018689" cy="2836000"/>
          </a:xfrm>
          <a:prstGeom prst="rect">
            <a:avLst/>
          </a:prstGeom>
        </p:spPr>
      </p:pic>
    </p:spTree>
    <p:extLst>
      <p:ext uri="{BB962C8B-B14F-4D97-AF65-F5344CB8AC3E}">
        <p14:creationId xmlns:p14="http://schemas.microsoft.com/office/powerpoint/2010/main" val="214742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以太坊账户</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xmlns="" id="{3CCFF1A0-92B7-4254-9093-B87B40A102B7}"/>
                  </a:ext>
                </a:extLst>
              </p:cNvPr>
              <p:cNvSpPr>
                <a:spLocks noChangeArrowheads="1"/>
              </p:cNvSpPr>
              <p:nvPr/>
            </p:nvSpPr>
            <p:spPr bwMode="auto">
              <a:xfrm>
                <a:off x="353624" y="3434895"/>
                <a:ext cx="8790376" cy="1531759"/>
              </a:xfrm>
              <a:prstGeom prst="rect">
                <a:avLst/>
              </a:prstGeom>
              <a:noFill/>
              <a:ln w="9525" algn="ctr">
                <a:noFill/>
                <a:miter lim="800000"/>
                <a:headEnd/>
                <a:tailEnd/>
              </a:ln>
            </p:spPr>
            <p:txBody>
              <a:bodyPr wrap="square" lIns="48381" tIns="24190" rIns="48381" bIns="24190">
                <a:spAutoFit/>
              </a:bodyPr>
              <a:lstStyle/>
              <a:p>
                <a:r>
                  <a:rPr lang="en-US" altLang="zh-CN" sz="1600" dirty="0">
                    <a:solidFill>
                      <a:srgbClr val="000000"/>
                    </a:solidFill>
                    <a:latin typeface="方正姚体" pitchFamily="2" charset="-122"/>
                    <a:ea typeface="方正姚体" pitchFamily="2" charset="-122"/>
                    <a:cs typeface="Times New Roman" pitchFamily="18" charset="0"/>
                  </a:rPr>
                  <a:t>• </a:t>
                </a:r>
                <a:r>
                  <a:rPr lang="zh-CN" altLang="zh-CN" sz="1600" dirty="0">
                    <a:solidFill>
                      <a:srgbClr val="000000"/>
                    </a:solidFill>
                    <a:latin typeface="方正姚体" pitchFamily="2" charset="-122"/>
                    <a:ea typeface="方正姚体" pitchFamily="2" charset="-122"/>
                    <a:cs typeface="Times New Roman" pitchFamily="18" charset="0"/>
                  </a:rPr>
                  <a:t>以太坊引入了</a:t>
                </a:r>
                <a:r>
                  <a:rPr lang="zh-CN" altLang="zh-CN" sz="1600" dirty="0">
                    <a:solidFill>
                      <a:srgbClr val="FF0000"/>
                    </a:solidFill>
                    <a:latin typeface="方正姚体" pitchFamily="2" charset="-122"/>
                    <a:ea typeface="方正姚体" pitchFamily="2" charset="-122"/>
                    <a:cs typeface="Times New Roman" pitchFamily="18" charset="0"/>
                  </a:rPr>
                  <a:t>账户</a:t>
                </a:r>
                <a:r>
                  <a:rPr lang="zh-CN" altLang="zh-CN" sz="1600" dirty="0">
                    <a:solidFill>
                      <a:srgbClr val="000000"/>
                    </a:solidFill>
                    <a:latin typeface="方正姚体" pitchFamily="2" charset="-122"/>
                    <a:ea typeface="方正姚体" pitchFamily="2" charset="-122"/>
                    <a:cs typeface="Times New Roman" pitchFamily="18" charset="0"/>
                  </a:rPr>
                  <a:t>的概念以取代比特币</a:t>
                </a:r>
                <a:r>
                  <a:rPr lang="zh-CN" altLang="en-US" sz="1600" dirty="0">
                    <a:solidFill>
                      <a:srgbClr val="000000"/>
                    </a:solidFill>
                    <a:latin typeface="方正姚体" pitchFamily="2" charset="-122"/>
                    <a:ea typeface="方正姚体" pitchFamily="2" charset="-122"/>
                    <a:cs typeface="Times New Roman" pitchFamily="18" charset="0"/>
                  </a:rPr>
                  <a:t>未花费交易输出</a:t>
                </a:r>
                <a:r>
                  <a:rPr lang="en-US" altLang="zh-CN" sz="1600" dirty="0">
                    <a:solidFill>
                      <a:srgbClr val="000000"/>
                    </a:solidFill>
                    <a:latin typeface="方正姚体" pitchFamily="2" charset="-122"/>
                    <a:ea typeface="方正姚体" pitchFamily="2" charset="-122"/>
                    <a:cs typeface="Times New Roman" pitchFamily="18" charset="0"/>
                  </a:rPr>
                  <a:t>(Unspent transaction output, UTXO) </a:t>
                </a:r>
                <a:r>
                  <a:rPr lang="zh-CN" altLang="zh-CN" sz="1600" dirty="0">
                    <a:solidFill>
                      <a:srgbClr val="000000"/>
                    </a:solidFill>
                    <a:latin typeface="方正姚体" pitchFamily="2" charset="-122"/>
                    <a:ea typeface="方正姚体" pitchFamily="2" charset="-122"/>
                    <a:cs typeface="Times New Roman" pitchFamily="18" charset="0"/>
                  </a:rPr>
                  <a:t>模型</a:t>
                </a:r>
                <a:r>
                  <a:rPr lang="zh-CN" altLang="en-US" sz="1600" dirty="0">
                    <a:solidFill>
                      <a:srgbClr val="000000"/>
                    </a:solidFill>
                    <a:latin typeface="方正姚体" pitchFamily="2" charset="-122"/>
                    <a:ea typeface="方正姚体" pitchFamily="2" charset="-122"/>
                    <a:cs typeface="Times New Roman" pitchFamily="18" charset="0"/>
                  </a:rPr>
                  <a:t>。</a:t>
                </a:r>
                <a:endParaRPr lang="en-US" altLang="zh-CN" sz="1600" dirty="0">
                  <a:solidFill>
                    <a:srgbClr val="000000"/>
                  </a:solidFill>
                  <a:latin typeface="方正姚体" pitchFamily="2" charset="-122"/>
                  <a:ea typeface="方正姚体" pitchFamily="2" charset="-122"/>
                  <a:cs typeface="Times New Roman" pitchFamily="18" charset="0"/>
                </a:endParaRPr>
              </a:p>
              <a:p>
                <a:r>
                  <a:rPr lang="en-US" altLang="zh-CN" sz="1600" dirty="0">
                    <a:latin typeface="方正姚体" pitchFamily="2" charset="-122"/>
                    <a:ea typeface="方正姚体" pitchFamily="2" charset="-122"/>
                    <a:cs typeface="Times New Roman" pitchFamily="18" charset="0"/>
                  </a:rPr>
                  <a:t>•</a:t>
                </a:r>
                <a:r>
                  <a:rPr lang="en-US" altLang="zh-CN" sz="1600" b="1" dirty="0">
                    <a:latin typeface="方正姚体" pitchFamily="2" charset="-122"/>
                    <a:ea typeface="方正姚体" pitchFamily="2" charset="-122"/>
                    <a:cs typeface="Times New Roman" pitchFamily="18" charset="0"/>
                  </a:rPr>
                  <a:t> Nonce</a:t>
                </a:r>
                <a:r>
                  <a:rPr lang="zh-CN" altLang="zh-CN" sz="1600" b="1" dirty="0">
                    <a:latin typeface="方正姚体" pitchFamily="2" charset="-122"/>
                    <a:ea typeface="方正姚体" pitchFamily="2" charset="-122"/>
                    <a:cs typeface="Times New Roman" pitchFamily="18" charset="0"/>
                  </a:rPr>
                  <a:t>：</a:t>
                </a:r>
                <a:r>
                  <a:rPr lang="zh-CN" altLang="zh-CN" sz="1600" dirty="0">
                    <a:latin typeface="方正姚体" pitchFamily="2" charset="-122"/>
                    <a:ea typeface="方正姚体" pitchFamily="2" charset="-122"/>
                    <a:cs typeface="Times New Roman" pitchFamily="18" charset="0"/>
                  </a:rPr>
                  <a:t>随机数，即账户发出的交易数及创建的合约数量之和。</a:t>
                </a:r>
              </a:p>
              <a:p>
                <a:pPr lvl="0"/>
                <a:r>
                  <a:rPr lang="en-US" altLang="zh-CN" sz="1600" dirty="0">
                    <a:latin typeface="方正姚体" pitchFamily="2" charset="-122"/>
                    <a:ea typeface="方正姚体" pitchFamily="2" charset="-122"/>
                    <a:cs typeface="Times New Roman" pitchFamily="18" charset="0"/>
                  </a:rPr>
                  <a:t>• </a:t>
                </a:r>
                <a:r>
                  <a:rPr lang="en-US" altLang="zh-CN" sz="1600" b="1" dirty="0">
                    <a:latin typeface="方正姚体" pitchFamily="2" charset="-122"/>
                    <a:ea typeface="方正姚体" pitchFamily="2" charset="-122"/>
                    <a:cs typeface="Times New Roman" pitchFamily="18" charset="0"/>
                  </a:rPr>
                  <a:t>Balance</a:t>
                </a:r>
                <a:r>
                  <a:rPr lang="zh-CN" altLang="zh-CN" sz="1600" b="1" dirty="0">
                    <a:latin typeface="方正姚体" pitchFamily="2" charset="-122"/>
                    <a:ea typeface="方正姚体" pitchFamily="2" charset="-122"/>
                    <a:cs typeface="Times New Roman" pitchFamily="18" charset="0"/>
                  </a:rPr>
                  <a:t>：</a:t>
                </a:r>
                <a:r>
                  <a:rPr lang="zh-CN" altLang="zh-CN" sz="1600" dirty="0">
                    <a:latin typeface="方正姚体" pitchFamily="2" charset="-122"/>
                    <a:ea typeface="方正姚体" pitchFamily="2" charset="-122"/>
                    <a:cs typeface="Times New Roman" pitchFamily="18" charset="0"/>
                  </a:rPr>
                  <a:t>余额，即账户拥有的以太币数量，单位为</a:t>
                </a:r>
                <a:r>
                  <a:rPr lang="en-US" altLang="zh-CN" sz="1600" dirty="0">
                    <a:latin typeface="方正姚体" pitchFamily="2" charset="-122"/>
                    <a:ea typeface="方正姚体" pitchFamily="2" charset="-122"/>
                    <a:cs typeface="Times New Roman" pitchFamily="18" charset="0"/>
                  </a:rPr>
                  <a:t>Wei</a:t>
                </a:r>
                <a:r>
                  <a:rPr lang="zh-CN" altLang="en-US" sz="1600" dirty="0">
                    <a:latin typeface="方正姚体" pitchFamily="2" charset="-122"/>
                    <a:ea typeface="方正姚体" pitchFamily="2" charset="-122"/>
                    <a:cs typeface="Times New Roman" pitchFamily="18" charset="0"/>
                  </a:rPr>
                  <a:t>，</a:t>
                </a:r>
                <a:r>
                  <a:rPr lang="en-US" altLang="zh-CN" sz="1600" dirty="0">
                    <a:latin typeface="方正姚体" pitchFamily="2" charset="-122"/>
                    <a:ea typeface="方正姚体" pitchFamily="2" charset="-122"/>
                    <a:cs typeface="Times New Roman" pitchFamily="18" charset="0"/>
                  </a:rPr>
                  <a:t>1 Ether=</a:t>
                </a:r>
                <a14:m>
                  <m:oMath xmlns:m="http://schemas.openxmlformats.org/officeDocument/2006/math">
                    <m:sSup>
                      <m:sSupPr>
                        <m:ctrlPr>
                          <a:rPr lang="en-US" altLang="zh-CN" sz="1600" i="1" smtClean="0">
                            <a:latin typeface="Cambria Math" panose="02040503050406030204" pitchFamily="18" charset="0"/>
                            <a:ea typeface="方正姚体" pitchFamily="2" charset="-122"/>
                            <a:cs typeface="Times New Roman" pitchFamily="18" charset="0"/>
                          </a:rPr>
                        </m:ctrlPr>
                      </m:sSupPr>
                      <m:e>
                        <m:r>
                          <a:rPr lang="en-US" altLang="zh-CN" sz="1600" b="0" i="1" smtClean="0">
                            <a:latin typeface="Cambria Math" panose="02040503050406030204" pitchFamily="18" charset="0"/>
                            <a:ea typeface="方正姚体" pitchFamily="2" charset="-122"/>
                            <a:cs typeface="Times New Roman" pitchFamily="18" charset="0"/>
                          </a:rPr>
                          <m:t>10</m:t>
                        </m:r>
                      </m:e>
                      <m:sup>
                        <m:r>
                          <a:rPr lang="en-US" altLang="zh-CN" sz="1600" b="0" i="1" smtClean="0">
                            <a:latin typeface="Cambria Math" panose="02040503050406030204" pitchFamily="18" charset="0"/>
                            <a:ea typeface="方正姚体" pitchFamily="2" charset="-122"/>
                            <a:cs typeface="Times New Roman" pitchFamily="18" charset="0"/>
                          </a:rPr>
                          <m:t>18</m:t>
                        </m:r>
                      </m:sup>
                    </m:sSup>
                  </m:oMath>
                </a14:m>
                <a:r>
                  <a:rPr lang="en-US" altLang="zh-CN" sz="1600" dirty="0">
                    <a:latin typeface="方正姚体" pitchFamily="2" charset="-122"/>
                    <a:ea typeface="方正姚体" pitchFamily="2" charset="-122"/>
                    <a:cs typeface="Times New Roman" pitchFamily="18" charset="0"/>
                  </a:rPr>
                  <a:t> Wei</a:t>
                </a:r>
                <a:r>
                  <a:rPr lang="zh-CN" altLang="zh-CN" sz="1600" dirty="0">
                    <a:latin typeface="方正姚体" pitchFamily="2" charset="-122"/>
                    <a:ea typeface="方正姚体" pitchFamily="2" charset="-122"/>
                    <a:cs typeface="Times New Roman" pitchFamily="18" charset="0"/>
                  </a:rPr>
                  <a:t>。</a:t>
                </a:r>
              </a:p>
              <a:p>
                <a:pPr lvl="0"/>
                <a:r>
                  <a:rPr lang="en-US" altLang="zh-CN" sz="1600" dirty="0">
                    <a:latin typeface="方正姚体" pitchFamily="2" charset="-122"/>
                    <a:ea typeface="方正姚体" pitchFamily="2" charset="-122"/>
                    <a:cs typeface="Times New Roman" pitchFamily="18" charset="0"/>
                  </a:rPr>
                  <a:t>• </a:t>
                </a:r>
                <a:r>
                  <a:rPr lang="en-US" altLang="zh-CN" sz="1600" b="1" dirty="0" err="1">
                    <a:latin typeface="方正姚体" pitchFamily="2" charset="-122"/>
                    <a:ea typeface="方正姚体" pitchFamily="2" charset="-122"/>
                    <a:cs typeface="Times New Roman" pitchFamily="18" charset="0"/>
                  </a:rPr>
                  <a:t>CodeHash</a:t>
                </a:r>
                <a:r>
                  <a:rPr lang="zh-CN" altLang="zh-CN" sz="1600" b="1" dirty="0">
                    <a:latin typeface="方正姚体" pitchFamily="2" charset="-122"/>
                    <a:ea typeface="方正姚体" pitchFamily="2" charset="-122"/>
                    <a:cs typeface="Times New Roman" pitchFamily="18" charset="0"/>
                  </a:rPr>
                  <a:t>：</a:t>
                </a:r>
                <a:r>
                  <a:rPr lang="zh-CN" altLang="zh-CN" sz="1600" dirty="0">
                    <a:latin typeface="方正姚体" pitchFamily="2" charset="-122"/>
                    <a:ea typeface="方正姚体" pitchFamily="2" charset="-122"/>
                    <a:cs typeface="Times New Roman" pitchFamily="18" charset="0"/>
                  </a:rPr>
                  <a:t>代码哈希，与账户关联的</a:t>
                </a:r>
                <a:r>
                  <a:rPr lang="en-US" altLang="zh-CN" sz="1600" dirty="0">
                    <a:latin typeface="方正姚体" pitchFamily="2" charset="-122"/>
                    <a:ea typeface="方正姚体" pitchFamily="2" charset="-122"/>
                    <a:cs typeface="Times New Roman" pitchFamily="18" charset="0"/>
                  </a:rPr>
                  <a:t>EVM</a:t>
                </a:r>
                <a:r>
                  <a:rPr lang="zh-CN" altLang="zh-CN" sz="1600" dirty="0">
                    <a:latin typeface="方正姚体" pitchFamily="2" charset="-122"/>
                    <a:ea typeface="方正姚体" pitchFamily="2" charset="-122"/>
                    <a:cs typeface="Times New Roman" pitchFamily="18" charset="0"/>
                  </a:rPr>
                  <a:t>代码的哈希值，外部账户的</a:t>
                </a:r>
                <a:r>
                  <a:rPr lang="en-US" altLang="zh-CN" sz="1600" dirty="0" err="1">
                    <a:latin typeface="方正姚体" pitchFamily="2" charset="-122"/>
                    <a:ea typeface="方正姚体" pitchFamily="2" charset="-122"/>
                    <a:cs typeface="Times New Roman" pitchFamily="18" charset="0"/>
                  </a:rPr>
                  <a:t>codeHash</a:t>
                </a:r>
                <a:r>
                  <a:rPr lang="zh-CN" altLang="zh-CN" sz="1600" dirty="0">
                    <a:latin typeface="方正姚体" pitchFamily="2" charset="-122"/>
                    <a:ea typeface="方正姚体" pitchFamily="2" charset="-122"/>
                    <a:cs typeface="Times New Roman" pitchFamily="18" charset="0"/>
                  </a:rPr>
                  <a:t>为一个空字符串的哈希，创建后不可更改。状态数据库中包含所有代码片段哈希</a:t>
                </a:r>
                <a:r>
                  <a:rPr lang="en-US" altLang="zh-CN" sz="1600" dirty="0">
                    <a:latin typeface="方正姚体" pitchFamily="2" charset="-122"/>
                    <a:ea typeface="方正姚体" pitchFamily="2" charset="-122"/>
                    <a:cs typeface="Times New Roman" pitchFamily="18" charset="0"/>
                  </a:rPr>
                  <a:t>, </a:t>
                </a:r>
                <a:r>
                  <a:rPr lang="zh-CN" altLang="zh-CN" sz="1600" dirty="0">
                    <a:latin typeface="方正姚体" pitchFamily="2" charset="-122"/>
                    <a:ea typeface="方正姚体" pitchFamily="2" charset="-122"/>
                    <a:cs typeface="Times New Roman" pitchFamily="18" charset="0"/>
                  </a:rPr>
                  <a:t>以便后续使用。</a:t>
                </a:r>
              </a:p>
              <a:p>
                <a:pPr lvl="0"/>
                <a:r>
                  <a:rPr lang="en-US" altLang="zh-CN" sz="1600" dirty="0">
                    <a:latin typeface="方正姚体" pitchFamily="2" charset="-122"/>
                    <a:ea typeface="方正姚体" pitchFamily="2" charset="-122"/>
                    <a:cs typeface="Times New Roman" pitchFamily="18" charset="0"/>
                  </a:rPr>
                  <a:t>• </a:t>
                </a:r>
                <a:r>
                  <a:rPr lang="en-US" altLang="zh-CN" sz="1600" b="1" dirty="0" err="1">
                    <a:latin typeface="方正姚体" pitchFamily="2" charset="-122"/>
                    <a:ea typeface="方正姚体" pitchFamily="2" charset="-122"/>
                    <a:cs typeface="Times New Roman" pitchFamily="18" charset="0"/>
                  </a:rPr>
                  <a:t>StorageRoot</a:t>
                </a:r>
                <a:r>
                  <a:rPr lang="zh-CN" altLang="zh-CN" sz="1600" b="1" dirty="0">
                    <a:latin typeface="方正姚体" pitchFamily="2" charset="-122"/>
                    <a:ea typeface="方正姚体" pitchFamily="2" charset="-122"/>
                    <a:cs typeface="Times New Roman" pitchFamily="18" charset="0"/>
                  </a:rPr>
                  <a:t>：</a:t>
                </a:r>
                <a:r>
                  <a:rPr lang="zh-CN" altLang="zh-CN" sz="1600" dirty="0">
                    <a:latin typeface="方正姚体" pitchFamily="2" charset="-122"/>
                    <a:ea typeface="方正姚体" pitchFamily="2" charset="-122"/>
                    <a:cs typeface="Times New Roman" pitchFamily="18" charset="0"/>
                  </a:rPr>
                  <a:t>存储根节点，账户内容的</a:t>
                </a:r>
                <a:r>
                  <a:rPr lang="en-US" altLang="zh-CN" sz="1600" dirty="0">
                    <a:latin typeface="方正姚体" pitchFamily="2" charset="-122"/>
                    <a:ea typeface="方正姚体" pitchFamily="2" charset="-122"/>
                    <a:cs typeface="Times New Roman" pitchFamily="18" charset="0"/>
                  </a:rPr>
                  <a:t>Merkle Patricia</a:t>
                </a:r>
                <a:r>
                  <a:rPr lang="zh-CN" altLang="zh-CN" sz="1600" dirty="0">
                    <a:latin typeface="方正姚体" pitchFamily="2" charset="-122"/>
                    <a:ea typeface="方正姚体" pitchFamily="2" charset="-122"/>
                    <a:cs typeface="Times New Roman" pitchFamily="18" charset="0"/>
                  </a:rPr>
                  <a:t>树根节点的哈希编码。</a:t>
                </a:r>
              </a:p>
            </p:txBody>
          </p:sp>
        </mc:Choice>
        <mc:Fallback xmlns="">
          <p:sp>
            <p:nvSpPr>
              <p:cNvPr id="25" name="Rectangle 24">
                <a:extLst>
                  <a:ext uri="{FF2B5EF4-FFF2-40B4-BE49-F238E27FC236}">
                    <a16:creationId xmlns:a16="http://schemas.microsoft.com/office/drawing/2014/main" id="{3CCFF1A0-92B7-4254-9093-B87B40A102B7}"/>
                  </a:ext>
                </a:extLst>
              </p:cNvPr>
              <p:cNvSpPr>
                <a:spLocks noRot="1" noChangeAspect="1" noMove="1" noResize="1" noEditPoints="1" noAdjustHandles="1" noChangeArrowheads="1" noChangeShapeType="1" noTextEdit="1"/>
              </p:cNvSpPr>
              <p:nvPr/>
            </p:nvSpPr>
            <p:spPr bwMode="auto">
              <a:xfrm>
                <a:off x="353624" y="3434895"/>
                <a:ext cx="8790376" cy="1531759"/>
              </a:xfrm>
              <a:prstGeom prst="rect">
                <a:avLst/>
              </a:prstGeom>
              <a:blipFill>
                <a:blip r:embed="rId3"/>
                <a:stretch>
                  <a:fillRect l="-722" t="-1639" b="-4098"/>
                </a:stretch>
              </a:blipFill>
              <a:ln w="9525" algn="ctr">
                <a:noFill/>
                <a:miter lim="800000"/>
                <a:headEnd/>
                <a:tailEnd/>
              </a:ln>
            </p:spPr>
            <p:txBody>
              <a:bodyPr/>
              <a:lstStyle/>
              <a:p>
                <a:r>
                  <a:rPr lang="zh-CN" altLang="en-US">
                    <a:noFill/>
                  </a:rPr>
                  <a:t> </a:t>
                </a:r>
              </a:p>
            </p:txBody>
          </p:sp>
        </mc:Fallback>
      </mc:AlternateContent>
      <p:sp>
        <p:nvSpPr>
          <p:cNvPr id="26" name="Rectangle 24">
            <a:extLst>
              <a:ext uri="{FF2B5EF4-FFF2-40B4-BE49-F238E27FC236}">
                <a16:creationId xmlns:a16="http://schemas.microsoft.com/office/drawing/2014/main" xmlns="" id="{3ABBB611-3A7B-4B16-81A5-3F3CB586C0F3}"/>
              </a:ext>
            </a:extLst>
          </p:cNvPr>
          <p:cNvSpPr>
            <a:spLocks noChangeArrowheads="1"/>
          </p:cNvSpPr>
          <p:nvPr/>
        </p:nvSpPr>
        <p:spPr bwMode="auto">
          <a:xfrm>
            <a:off x="4043242" y="2954370"/>
            <a:ext cx="1057515"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400" dirty="0">
                <a:solidFill>
                  <a:srgbClr val="000000"/>
                </a:solidFill>
                <a:latin typeface="方正姚体" pitchFamily="2" charset="-122"/>
                <a:ea typeface="方正姚体" pitchFamily="2" charset="-122"/>
                <a:cs typeface="Times New Roman" pitchFamily="18" charset="0"/>
              </a:rPr>
              <a:t>以太坊账户</a:t>
            </a:r>
            <a:endParaRPr lang="en-US" altLang="zh-CN" sz="1400" dirty="0">
              <a:solidFill>
                <a:srgbClr val="000000"/>
              </a:solidFill>
              <a:latin typeface="方正姚体" pitchFamily="2" charset="-122"/>
              <a:ea typeface="方正姚体" pitchFamily="2" charset="-122"/>
              <a:cs typeface="Times New Roman" pitchFamily="18" charset="0"/>
            </a:endParaRPr>
          </a:p>
        </p:txBody>
      </p:sp>
      <p:pic>
        <p:nvPicPr>
          <p:cNvPr id="9" name="图片 8">
            <a:extLst>
              <a:ext uri="{FF2B5EF4-FFF2-40B4-BE49-F238E27FC236}">
                <a16:creationId xmlns:a16="http://schemas.microsoft.com/office/drawing/2014/main" xmlns="" id="{A7AC1B57-D194-4881-B04E-73D34A567CC0}"/>
              </a:ext>
            </a:extLst>
          </p:cNvPr>
          <p:cNvPicPr/>
          <p:nvPr/>
        </p:nvPicPr>
        <p:blipFill>
          <a:blip r:embed="rId4"/>
          <a:stretch>
            <a:fillRect/>
          </a:stretch>
        </p:blipFill>
        <p:spPr>
          <a:xfrm>
            <a:off x="694023" y="942725"/>
            <a:ext cx="7755954" cy="2011645"/>
          </a:xfrm>
          <a:prstGeom prst="rect">
            <a:avLst/>
          </a:prstGeom>
        </p:spPr>
      </p:pic>
    </p:spTree>
    <p:extLst>
      <p:ext uri="{BB962C8B-B14F-4D97-AF65-F5344CB8AC3E}">
        <p14:creationId xmlns:p14="http://schemas.microsoft.com/office/powerpoint/2010/main" val="65919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以太坊的运行机制</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xmlns="" id="{B4C8FB17-3DBF-4F7E-8657-74F92ACEAFAD}"/>
              </a:ext>
            </a:extLst>
          </p:cNvPr>
          <p:cNvSpPr txBox="1"/>
          <p:nvPr/>
        </p:nvSpPr>
        <p:spPr>
          <a:xfrm>
            <a:off x="4495282" y="674037"/>
            <a:ext cx="4462272" cy="4278094"/>
          </a:xfrm>
          <a:prstGeom prst="rect">
            <a:avLst/>
          </a:prstGeom>
          <a:noFill/>
        </p:spPr>
        <p:txBody>
          <a:bodyPr wrap="square" rtlCol="0">
            <a:spAutoFit/>
          </a:bodyPr>
          <a:lstStyle/>
          <a:p>
            <a:pPr marL="0" marR="0" lvl="0" indent="0" algn="l" defTabSz="68580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当交易或消息调用的</a:t>
            </a:r>
            <a:r>
              <a:rPr kumimoji="0" lang="zh-CN" altLang="zh-CN" sz="16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rPr>
              <a:t>接收者为以太坊指定</a:t>
            </a:r>
            <a:r>
              <a:rPr kumimoji="0" lang="zh-CN" altLang="en-US" sz="16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rPr>
              <a:t>地址</a:t>
            </a:r>
            <a:r>
              <a:rPr kumimoji="0" lang="en-US" altLang="zh-CN" sz="16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rPr>
              <a:t>⌀</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时，创建合约。新合约账户地址由合约创建者的地址和该地址发出过的交易数量</a:t>
            </a:r>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 Nonce</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计算得到，创建合约交易的二进制交易负载数据</a:t>
            </a:r>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Payload </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被编译为</a:t>
            </a:r>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 EVM </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字节码执行，执行的输出作为合约代码被永久存储。</a:t>
            </a:r>
            <a:endPar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endParaRPr>
          </a:p>
          <a:p>
            <a:pPr marL="0" marR="0" lvl="0" indent="0" algn="l" defTabSz="685800" eaLnBrk="0" fontAlgn="base" latinLnBrk="0" hangingPunct="0">
              <a:lnSpc>
                <a:spcPct val="100000"/>
              </a:lnSpc>
              <a:spcBef>
                <a:spcPct val="0"/>
              </a:spcBef>
              <a:spcAft>
                <a:spcPct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endParaRPr>
          </a:p>
          <a:p>
            <a:pPr marL="0" marR="0" lvl="0" indent="0" algn="l" defTabSz="68580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当</a:t>
            </a:r>
            <a:r>
              <a:rPr kumimoji="0" lang="zh-CN" altLang="zh-CN" sz="16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rPr>
              <a:t>接收者为合约账户</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时，合约账户内代码被激发在本地</a:t>
            </a:r>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 EVM </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中执行，</a:t>
            </a:r>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Payload</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作为合约的输入参数，可信的外部数据源为合约提供必要信息。所有执行结束后，返回执行结果，完整交易经矿工广播验证后和新的世界状态一起存入区块链。</a:t>
            </a:r>
            <a:endPar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endParaRPr>
          </a:p>
          <a:p>
            <a:pPr marL="0" marR="0" lvl="0" indent="0" algn="l" defTabSz="685800" eaLnBrk="0" fontAlgn="base" latinLnBrk="0" hangingPunct="0">
              <a:lnSpc>
                <a:spcPct val="100000"/>
              </a:lnSpc>
              <a:spcBef>
                <a:spcPct val="0"/>
              </a:spcBef>
              <a:spcAft>
                <a:spcPct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endParaRPr>
          </a:p>
          <a:p>
            <a:pPr marL="0" marR="0" lvl="0" indent="0" algn="l" defTabSz="68580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目前为止，以太坊上的合约账户</a:t>
            </a:r>
            <a:r>
              <a:rPr kumimoji="0" lang="zh-CN" altLang="zh-CN" sz="16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rPr>
              <a:t>不能自发的检查</a:t>
            </a:r>
            <a:r>
              <a:rPr kumimoji="0" lang="zh-CN"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外部条件是否满足预先设置的情形，从而触发代码的自动执行，只能通过外部账户发起交易激发合约账户执行检查操作。</a:t>
            </a:r>
          </a:p>
        </p:txBody>
      </p:sp>
      <p:pic>
        <p:nvPicPr>
          <p:cNvPr id="9" name="图片 8">
            <a:extLst>
              <a:ext uri="{FF2B5EF4-FFF2-40B4-BE49-F238E27FC236}">
                <a16:creationId xmlns:a16="http://schemas.microsoft.com/office/drawing/2014/main" xmlns="" id="{BA594DCF-76CB-47EA-B1B1-85099A1EEB98}"/>
              </a:ext>
            </a:extLst>
          </p:cNvPr>
          <p:cNvPicPr>
            <a:picLocks noChangeAspect="1"/>
          </p:cNvPicPr>
          <p:nvPr/>
        </p:nvPicPr>
        <p:blipFill>
          <a:blip r:embed="rId3"/>
          <a:stretch>
            <a:fillRect/>
          </a:stretch>
        </p:blipFill>
        <p:spPr>
          <a:xfrm>
            <a:off x="310341" y="630120"/>
            <a:ext cx="3638753" cy="2329133"/>
          </a:xfrm>
          <a:prstGeom prst="rect">
            <a:avLst/>
          </a:prstGeom>
        </p:spPr>
      </p:pic>
      <p:pic>
        <p:nvPicPr>
          <p:cNvPr id="10" name="图片 9">
            <a:extLst>
              <a:ext uri="{FF2B5EF4-FFF2-40B4-BE49-F238E27FC236}">
                <a16:creationId xmlns:a16="http://schemas.microsoft.com/office/drawing/2014/main" xmlns="" id="{2F0CE7DA-F183-47E0-9BC7-8724676B11E4}"/>
              </a:ext>
            </a:extLst>
          </p:cNvPr>
          <p:cNvPicPr>
            <a:picLocks noChangeAspect="1"/>
          </p:cNvPicPr>
          <p:nvPr/>
        </p:nvPicPr>
        <p:blipFill rotWithShape="1">
          <a:blip r:embed="rId4"/>
          <a:srcRect l="1365" t="5926"/>
          <a:stretch/>
        </p:blipFill>
        <p:spPr>
          <a:xfrm>
            <a:off x="310340" y="3000056"/>
            <a:ext cx="3638753" cy="2088471"/>
          </a:xfrm>
          <a:prstGeom prst="rect">
            <a:avLst/>
          </a:prstGeom>
        </p:spPr>
      </p:pic>
    </p:spTree>
    <p:extLst>
      <p:ext uri="{BB962C8B-B14F-4D97-AF65-F5344CB8AC3E}">
        <p14:creationId xmlns:p14="http://schemas.microsoft.com/office/powerpoint/2010/main" val="75004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以太坊虚拟机（ </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Ethereum Virtual Machine, EVM</a:t>
              </a: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2" name="图片 1">
            <a:extLst>
              <a:ext uri="{FF2B5EF4-FFF2-40B4-BE49-F238E27FC236}">
                <a16:creationId xmlns:a16="http://schemas.microsoft.com/office/drawing/2014/main" xmlns="" id="{2BBA8298-0A21-4179-AA4E-A2F4B3A47C0E}"/>
              </a:ext>
            </a:extLst>
          </p:cNvPr>
          <p:cNvPicPr>
            <a:picLocks noChangeAspect="1"/>
          </p:cNvPicPr>
          <p:nvPr/>
        </p:nvPicPr>
        <p:blipFill rotWithShape="1">
          <a:blip r:embed="rId3"/>
          <a:srcRect l="1145" t="6803" r="1346"/>
          <a:stretch/>
        </p:blipFill>
        <p:spPr>
          <a:xfrm>
            <a:off x="261210" y="1126179"/>
            <a:ext cx="4310790" cy="2380517"/>
          </a:xfrm>
          <a:prstGeom prst="rect">
            <a:avLst/>
          </a:prstGeom>
        </p:spPr>
      </p:pic>
      <p:sp>
        <p:nvSpPr>
          <p:cNvPr id="25" name="Rectangle 24">
            <a:extLst>
              <a:ext uri="{FF2B5EF4-FFF2-40B4-BE49-F238E27FC236}">
                <a16:creationId xmlns:a16="http://schemas.microsoft.com/office/drawing/2014/main" xmlns="" id="{3CCFF1A0-92B7-4254-9093-B87B40A102B7}"/>
              </a:ext>
            </a:extLst>
          </p:cNvPr>
          <p:cNvSpPr>
            <a:spLocks noChangeArrowheads="1"/>
          </p:cNvSpPr>
          <p:nvPr/>
        </p:nvSpPr>
        <p:spPr bwMode="auto">
          <a:xfrm>
            <a:off x="261480" y="4228153"/>
            <a:ext cx="8723336" cy="541295"/>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200" dirty="0">
                <a:solidFill>
                  <a:srgbClr val="000000"/>
                </a:solidFill>
                <a:latin typeface="方正姚体" pitchFamily="2" charset="-122"/>
                <a:ea typeface="方正姚体" pitchFamily="2" charset="-122"/>
                <a:cs typeface="Times New Roman" pitchFamily="18" charset="0"/>
                <a:sym typeface="Arial" pitchFamily="34" charset="0"/>
              </a:rPr>
              <a:t>        </a:t>
            </a:r>
            <a:r>
              <a:rPr lang="zh-CN" altLang="en-US" sz="1600" dirty="0">
                <a:solidFill>
                  <a:srgbClr val="000000"/>
                </a:solidFill>
                <a:latin typeface="方正姚体" pitchFamily="2" charset="-122"/>
                <a:ea typeface="方正姚体" pitchFamily="2" charset="-122"/>
                <a:cs typeface="Times New Roman" pitchFamily="18" charset="0"/>
                <a:sym typeface="Arial" pitchFamily="34" charset="0"/>
              </a:rPr>
              <a:t>以太坊</a:t>
            </a:r>
            <a:r>
              <a:rPr lang="zh-CN" altLang="zh-CN" sz="1600" dirty="0">
                <a:solidFill>
                  <a:srgbClr val="000000"/>
                </a:solidFill>
                <a:latin typeface="方正姚体" pitchFamily="2" charset="-122"/>
                <a:ea typeface="方正姚体" pitchFamily="2" charset="-122"/>
                <a:cs typeface="Times New Roman" pitchFamily="18" charset="0"/>
              </a:rPr>
              <a:t>的核心是</a:t>
            </a:r>
            <a:r>
              <a:rPr lang="zh-CN" altLang="en-US" sz="1600" dirty="0">
                <a:solidFill>
                  <a:srgbClr val="000000"/>
                </a:solidFill>
                <a:latin typeface="方正姚体" pitchFamily="2" charset="-122"/>
                <a:ea typeface="方正姚体" pitchFamily="2" charset="-122"/>
                <a:cs typeface="Times New Roman" pitchFamily="18" charset="0"/>
              </a:rPr>
              <a:t>基于堆栈的</a:t>
            </a:r>
            <a:r>
              <a:rPr lang="zh-CN" altLang="zh-CN" sz="1600" dirty="0">
                <a:solidFill>
                  <a:srgbClr val="FF0000"/>
                </a:solidFill>
                <a:latin typeface="方正姚体" pitchFamily="2" charset="-122"/>
                <a:ea typeface="方正姚体" pitchFamily="2" charset="-122"/>
                <a:cs typeface="Times New Roman" pitchFamily="18" charset="0"/>
              </a:rPr>
              <a:t>以太坊虚拟机（</a:t>
            </a:r>
            <a:r>
              <a:rPr lang="en-US" altLang="zh-CN" sz="1600" dirty="0">
                <a:solidFill>
                  <a:srgbClr val="FF0000"/>
                </a:solidFill>
                <a:latin typeface="方正姚体" pitchFamily="2" charset="-122"/>
                <a:ea typeface="方正姚体" pitchFamily="2" charset="-122"/>
                <a:cs typeface="Times New Roman" pitchFamily="18" charset="0"/>
              </a:rPr>
              <a:t> Ethereum Virtual Machine, EVM</a:t>
            </a:r>
            <a:r>
              <a:rPr lang="zh-CN" altLang="zh-CN" sz="1600" dirty="0">
                <a:solidFill>
                  <a:srgbClr val="FF0000"/>
                </a:solidFill>
                <a:latin typeface="方正姚体" pitchFamily="2" charset="-122"/>
                <a:ea typeface="方正姚体" pitchFamily="2" charset="-122"/>
                <a:cs typeface="Times New Roman" pitchFamily="18" charset="0"/>
              </a:rPr>
              <a:t>）</a:t>
            </a:r>
            <a:r>
              <a:rPr lang="zh-CN" altLang="zh-CN" sz="1600" dirty="0">
                <a:solidFill>
                  <a:srgbClr val="000000"/>
                </a:solidFill>
                <a:latin typeface="方正姚体" pitchFamily="2" charset="-122"/>
                <a:ea typeface="方正姚体" pitchFamily="2" charset="-122"/>
                <a:cs typeface="Times New Roman" pitchFamily="18" charset="0"/>
              </a:rPr>
              <a:t>，合约代码是基于堆栈的字节码语言，也被称为</a:t>
            </a:r>
            <a:r>
              <a:rPr lang="en-US" altLang="zh-CN" sz="1600" dirty="0">
                <a:solidFill>
                  <a:srgbClr val="000000"/>
                </a:solidFill>
                <a:latin typeface="方正姚体" pitchFamily="2" charset="-122"/>
                <a:ea typeface="方正姚体" pitchFamily="2" charset="-122"/>
                <a:cs typeface="Times New Roman" pitchFamily="18" charset="0"/>
              </a:rPr>
              <a:t>“</a:t>
            </a:r>
            <a:r>
              <a:rPr lang="zh-CN" altLang="zh-CN" sz="1600" dirty="0">
                <a:solidFill>
                  <a:srgbClr val="FF0000"/>
                </a:solidFill>
                <a:latin typeface="方正姚体" pitchFamily="2" charset="-122"/>
                <a:ea typeface="方正姚体" pitchFamily="2" charset="-122"/>
                <a:cs typeface="Times New Roman" pitchFamily="18" charset="0"/>
              </a:rPr>
              <a:t>以太坊虚拟机代码</a:t>
            </a:r>
            <a:r>
              <a:rPr lang="en-US" altLang="zh-CN" sz="1600" dirty="0">
                <a:solidFill>
                  <a:srgbClr val="000000"/>
                </a:solidFill>
                <a:latin typeface="方正姚体" pitchFamily="2" charset="-122"/>
                <a:ea typeface="方正姚体" pitchFamily="2" charset="-122"/>
                <a:cs typeface="Times New Roman" pitchFamily="18" charset="0"/>
              </a:rPr>
              <a:t>”</a:t>
            </a:r>
            <a:r>
              <a:rPr lang="zh-CN" altLang="zh-CN" sz="1600" dirty="0">
                <a:solidFill>
                  <a:srgbClr val="000000"/>
                </a:solidFill>
                <a:latin typeface="方正姚体" pitchFamily="2" charset="-122"/>
                <a:ea typeface="方正姚体" pitchFamily="2" charset="-122"/>
                <a:cs typeface="Times New Roman" pitchFamily="18" charset="0"/>
              </a:rPr>
              <a:t>或者</a:t>
            </a:r>
            <a:r>
              <a:rPr lang="en-US" altLang="zh-CN" sz="1600" dirty="0">
                <a:solidFill>
                  <a:srgbClr val="000000"/>
                </a:solidFill>
                <a:latin typeface="方正姚体" pitchFamily="2" charset="-122"/>
                <a:ea typeface="方正姚体" pitchFamily="2" charset="-122"/>
                <a:cs typeface="Times New Roman" pitchFamily="18" charset="0"/>
              </a:rPr>
              <a:t>“</a:t>
            </a:r>
            <a:r>
              <a:rPr lang="en-US" altLang="zh-CN" sz="1600" dirty="0">
                <a:solidFill>
                  <a:srgbClr val="FF0000"/>
                </a:solidFill>
                <a:latin typeface="方正姚体" pitchFamily="2" charset="-122"/>
                <a:ea typeface="方正姚体" pitchFamily="2" charset="-122"/>
                <a:cs typeface="Times New Roman" pitchFamily="18" charset="0"/>
              </a:rPr>
              <a:t>EVM</a:t>
            </a:r>
            <a:r>
              <a:rPr lang="zh-CN" altLang="zh-CN" sz="1600" dirty="0">
                <a:solidFill>
                  <a:srgbClr val="FF0000"/>
                </a:solidFill>
                <a:latin typeface="方正姚体" pitchFamily="2" charset="-122"/>
                <a:ea typeface="方正姚体" pitchFamily="2" charset="-122"/>
                <a:cs typeface="Times New Roman" pitchFamily="18" charset="0"/>
              </a:rPr>
              <a:t>代码</a:t>
            </a:r>
            <a:r>
              <a:rPr lang="en-US" altLang="zh-CN" sz="1600" dirty="0">
                <a:solidFill>
                  <a:srgbClr val="000000"/>
                </a:solidFill>
                <a:latin typeface="方正姚体" pitchFamily="2" charset="-122"/>
                <a:ea typeface="方正姚体" pitchFamily="2" charset="-122"/>
                <a:cs typeface="Times New Roman" pitchFamily="18" charset="0"/>
              </a:rPr>
              <a:t>”</a:t>
            </a:r>
            <a:r>
              <a:rPr lang="zh-CN" altLang="zh-CN" sz="1600" dirty="0">
                <a:solidFill>
                  <a:srgbClr val="000000"/>
                </a:solidFill>
                <a:latin typeface="方正姚体" pitchFamily="2" charset="-122"/>
                <a:ea typeface="方正姚体" pitchFamily="2" charset="-122"/>
                <a:cs typeface="Times New Roman" pitchFamily="18" charset="0"/>
              </a:rPr>
              <a:t>。</a:t>
            </a:r>
            <a:endParaRPr lang="en-US" altLang="zh-CN" sz="1600" dirty="0">
              <a:solidFill>
                <a:srgbClr val="000000"/>
              </a:solidFill>
              <a:latin typeface="方正姚体" pitchFamily="2" charset="-122"/>
              <a:ea typeface="方正姚体" pitchFamily="2" charset="-122"/>
              <a:cs typeface="Times New Roman" pitchFamily="18" charset="0"/>
            </a:endParaRPr>
          </a:p>
        </p:txBody>
      </p:sp>
      <p:sp>
        <p:nvSpPr>
          <p:cNvPr id="26" name="Rectangle 24">
            <a:extLst>
              <a:ext uri="{FF2B5EF4-FFF2-40B4-BE49-F238E27FC236}">
                <a16:creationId xmlns:a16="http://schemas.microsoft.com/office/drawing/2014/main" xmlns="" id="{3ABBB611-3A7B-4B16-81A5-3F3CB586C0F3}"/>
              </a:ext>
            </a:extLst>
          </p:cNvPr>
          <p:cNvSpPr>
            <a:spLocks noChangeArrowheads="1"/>
          </p:cNvSpPr>
          <p:nvPr/>
        </p:nvSpPr>
        <p:spPr bwMode="auto">
          <a:xfrm>
            <a:off x="3917998" y="3871559"/>
            <a:ext cx="1569484"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en-US" altLang="zh-CN" sz="1400" dirty="0">
                <a:solidFill>
                  <a:srgbClr val="000000"/>
                </a:solidFill>
                <a:latin typeface="方正姚体" pitchFamily="2" charset="-122"/>
                <a:ea typeface="方正姚体" pitchFamily="2" charset="-122"/>
                <a:cs typeface="Times New Roman" pitchFamily="18" charset="0"/>
              </a:rPr>
              <a:t>EVM</a:t>
            </a:r>
            <a:r>
              <a:rPr lang="zh-CN" altLang="en-US" sz="1400" dirty="0">
                <a:solidFill>
                  <a:srgbClr val="000000"/>
                </a:solidFill>
                <a:latin typeface="方正姚体" pitchFamily="2" charset="-122"/>
                <a:ea typeface="方正姚体" pitchFamily="2" charset="-122"/>
                <a:cs typeface="Times New Roman" pitchFamily="18" charset="0"/>
              </a:rPr>
              <a:t>结构示意图</a:t>
            </a:r>
            <a:endParaRPr lang="en-US" altLang="zh-CN" sz="1400" dirty="0">
              <a:solidFill>
                <a:srgbClr val="000000"/>
              </a:solidFill>
              <a:latin typeface="方正姚体" pitchFamily="2" charset="-122"/>
              <a:ea typeface="方正姚体" pitchFamily="2" charset="-122"/>
              <a:cs typeface="Times New Roman" pitchFamily="18" charset="0"/>
            </a:endParaRPr>
          </a:p>
        </p:txBody>
      </p:sp>
      <p:pic>
        <p:nvPicPr>
          <p:cNvPr id="9" name="图片 8">
            <a:extLst>
              <a:ext uri="{FF2B5EF4-FFF2-40B4-BE49-F238E27FC236}">
                <a16:creationId xmlns:a16="http://schemas.microsoft.com/office/drawing/2014/main" xmlns="" id="{1490C526-B6A8-4999-BA42-727014E902EC}"/>
              </a:ext>
            </a:extLst>
          </p:cNvPr>
          <p:cNvPicPr>
            <a:picLocks noChangeAspect="1"/>
          </p:cNvPicPr>
          <p:nvPr/>
        </p:nvPicPr>
        <p:blipFill>
          <a:blip r:embed="rId4"/>
          <a:stretch>
            <a:fillRect/>
          </a:stretch>
        </p:blipFill>
        <p:spPr>
          <a:xfrm>
            <a:off x="4716553" y="928836"/>
            <a:ext cx="4368189" cy="2942723"/>
          </a:xfrm>
          <a:prstGeom prst="rect">
            <a:avLst/>
          </a:prstGeom>
        </p:spPr>
      </p:pic>
      <p:sp>
        <p:nvSpPr>
          <p:cNvPr id="3" name="矩形 2">
            <a:extLst>
              <a:ext uri="{FF2B5EF4-FFF2-40B4-BE49-F238E27FC236}">
                <a16:creationId xmlns:a16="http://schemas.microsoft.com/office/drawing/2014/main" xmlns="" id="{BFDB558F-7369-4DBA-91D2-9552C93E7183}"/>
              </a:ext>
            </a:extLst>
          </p:cNvPr>
          <p:cNvSpPr/>
          <p:nvPr/>
        </p:nvSpPr>
        <p:spPr>
          <a:xfrm>
            <a:off x="409561" y="3629450"/>
            <a:ext cx="2045432" cy="292388"/>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1</a:t>
            </a:r>
            <a:r>
              <a:rPr lang="zh-CN" altLang="en-US" b="1" dirty="0">
                <a:solidFill>
                  <a:srgbClr val="FF0000"/>
                </a:solidFill>
                <a:latin typeface="Batang" panose="02030600000101010101" pitchFamily="18" charset="-127"/>
                <a:ea typeface="Batang" panose="02030600000101010101" pitchFamily="18" charset="-127"/>
              </a:rPr>
              <a:t>以太币</a:t>
            </a:r>
            <a:r>
              <a:rPr lang="zh-CN" altLang="en-US" dirty="0">
                <a:solidFill>
                  <a:srgbClr val="FF0000"/>
                </a:solidFill>
                <a:latin typeface="Times New Roman" panose="02020603050405020304" pitchFamily="18" charset="0"/>
                <a:cs typeface="Times New Roman" panose="02020603050405020304" pitchFamily="18" charset="0"/>
              </a:rPr>
              <a:t>(Ether)=</a:t>
            </a:r>
            <a:r>
              <a:rPr lang="zh-CN" altLang="en-US" dirty="0">
                <a:latin typeface="Times New Roman" panose="02020603050405020304" pitchFamily="18" charset="0"/>
                <a:cs typeface="Times New Roman" panose="02020603050405020304" pitchFamily="18" charset="0"/>
              </a:rPr>
              <a:t>10</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18 Wei</a:t>
            </a:r>
          </a:p>
        </p:txBody>
      </p:sp>
      <p:sp>
        <p:nvSpPr>
          <p:cNvPr id="4" name="箭头: 下 3">
            <a:extLst>
              <a:ext uri="{FF2B5EF4-FFF2-40B4-BE49-F238E27FC236}">
                <a16:creationId xmlns:a16="http://schemas.microsoft.com/office/drawing/2014/main" xmlns="" id="{21AB9B2A-B57D-46C2-B1FA-517EFB8740F4}"/>
              </a:ext>
            </a:extLst>
          </p:cNvPr>
          <p:cNvSpPr/>
          <p:nvPr/>
        </p:nvSpPr>
        <p:spPr>
          <a:xfrm>
            <a:off x="1060984" y="2828208"/>
            <a:ext cx="181484" cy="850331"/>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9809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以太坊的演进历程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2" name="图示 1">
            <a:extLst>
              <a:ext uri="{FF2B5EF4-FFF2-40B4-BE49-F238E27FC236}">
                <a16:creationId xmlns:a16="http://schemas.microsoft.com/office/drawing/2014/main" xmlns="" id="{63402DE6-813A-42F6-B7FC-A0FA48EEA5CC}"/>
              </a:ext>
            </a:extLst>
          </p:cNvPr>
          <p:cNvGraphicFramePr/>
          <p:nvPr/>
        </p:nvGraphicFramePr>
        <p:xfrm>
          <a:off x="590087" y="699018"/>
          <a:ext cx="7963825" cy="2904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xmlns="" id="{3E239DC8-609E-4CB7-AEC9-BB7EEEFCA585}"/>
              </a:ext>
            </a:extLst>
          </p:cNvPr>
          <p:cNvGrpSpPr/>
          <p:nvPr/>
        </p:nvGrpSpPr>
        <p:grpSpPr>
          <a:xfrm>
            <a:off x="1563276" y="2579295"/>
            <a:ext cx="92136" cy="467551"/>
            <a:chOff x="1563276" y="2752344"/>
            <a:chExt cx="92136" cy="467551"/>
          </a:xfrm>
        </p:grpSpPr>
        <p:cxnSp>
          <p:nvCxnSpPr>
            <p:cNvPr id="4" name="直接连接符 3">
              <a:extLst>
                <a:ext uri="{FF2B5EF4-FFF2-40B4-BE49-F238E27FC236}">
                  <a16:creationId xmlns:a16="http://schemas.microsoft.com/office/drawing/2014/main" xmlns="" id="{9957FE0C-1410-4791-92B4-A76D256FB5EC}"/>
                </a:ext>
              </a:extLst>
            </p:cNvPr>
            <p:cNvCxnSpPr/>
            <p:nvPr/>
          </p:nvCxnSpPr>
          <p:spPr>
            <a:xfrm>
              <a:off x="1609344" y="2752344"/>
              <a:ext cx="0" cy="365760"/>
            </a:xfrm>
            <a:prstGeom prst="line">
              <a:avLst/>
            </a:prstGeom>
            <a:ln w="15875">
              <a:solidFill>
                <a:srgbClr val="BDD7EE"/>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xmlns="" id="{4B30711B-5355-4278-8E72-196862256457}"/>
                </a:ext>
              </a:extLst>
            </p:cNvPr>
            <p:cNvSpPr/>
            <p:nvPr/>
          </p:nvSpPr>
          <p:spPr>
            <a:xfrm>
              <a:off x="1563276" y="3121724"/>
              <a:ext cx="92136" cy="98171"/>
            </a:xfrm>
            <a:prstGeom prst="ellipse">
              <a:avLst/>
            </a:prstGeom>
            <a:solidFill>
              <a:schemeClr val="accent1"/>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1F88A323-A4F7-4DDF-AAE8-6B5193069103}"/>
              </a:ext>
            </a:extLst>
          </p:cNvPr>
          <p:cNvGrpSpPr/>
          <p:nvPr/>
        </p:nvGrpSpPr>
        <p:grpSpPr>
          <a:xfrm>
            <a:off x="3503836" y="1253415"/>
            <a:ext cx="92136" cy="467551"/>
            <a:chOff x="1563276" y="2752344"/>
            <a:chExt cx="92136" cy="467551"/>
          </a:xfrm>
          <a:scene3d>
            <a:camera prst="orthographicFront">
              <a:rot lat="0" lon="0" rev="10800000"/>
            </a:camera>
            <a:lightRig rig="threePt" dir="t"/>
          </a:scene3d>
        </p:grpSpPr>
        <p:cxnSp>
          <p:nvCxnSpPr>
            <p:cNvPr id="15" name="直接连接符 14">
              <a:extLst>
                <a:ext uri="{FF2B5EF4-FFF2-40B4-BE49-F238E27FC236}">
                  <a16:creationId xmlns:a16="http://schemas.microsoft.com/office/drawing/2014/main" xmlns="" id="{BFA0E24C-4FC9-495C-87A5-742D9D71C46A}"/>
                </a:ext>
              </a:extLst>
            </p:cNvPr>
            <p:cNvCxnSpPr/>
            <p:nvPr/>
          </p:nvCxnSpPr>
          <p:spPr>
            <a:xfrm>
              <a:off x="1609344" y="2752344"/>
              <a:ext cx="0" cy="365760"/>
            </a:xfrm>
            <a:prstGeom prst="line">
              <a:avLst/>
            </a:prstGeom>
            <a:ln w="15875">
              <a:solidFill>
                <a:srgbClr val="B4C7E7"/>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xmlns="" id="{D6E2CFA3-74C2-4192-9BAA-3F2147204F6A}"/>
                </a:ext>
              </a:extLst>
            </p:cNvPr>
            <p:cNvSpPr/>
            <p:nvPr/>
          </p:nvSpPr>
          <p:spPr>
            <a:xfrm>
              <a:off x="1563276" y="3121724"/>
              <a:ext cx="92136" cy="98171"/>
            </a:xfrm>
            <a:prstGeom prst="ellipse">
              <a:avLst/>
            </a:prstGeom>
            <a:solidFill>
              <a:schemeClr val="accent1"/>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xmlns="" id="{C8346AC8-5863-4DF1-8BA7-6AC2CB685EA3}"/>
              </a:ext>
            </a:extLst>
          </p:cNvPr>
          <p:cNvGrpSpPr/>
          <p:nvPr/>
        </p:nvGrpSpPr>
        <p:grpSpPr>
          <a:xfrm>
            <a:off x="5089604" y="2579295"/>
            <a:ext cx="92136" cy="467551"/>
            <a:chOff x="1563276" y="2752344"/>
            <a:chExt cx="92136" cy="467551"/>
          </a:xfrm>
        </p:grpSpPr>
        <p:cxnSp>
          <p:nvCxnSpPr>
            <p:cNvPr id="19" name="直接连接符 18">
              <a:extLst>
                <a:ext uri="{FF2B5EF4-FFF2-40B4-BE49-F238E27FC236}">
                  <a16:creationId xmlns:a16="http://schemas.microsoft.com/office/drawing/2014/main" xmlns="" id="{2AAEB618-1CBC-49C7-BB89-C3640DD705C3}"/>
                </a:ext>
              </a:extLst>
            </p:cNvPr>
            <p:cNvCxnSpPr/>
            <p:nvPr/>
          </p:nvCxnSpPr>
          <p:spPr>
            <a:xfrm>
              <a:off x="1609344" y="2752344"/>
              <a:ext cx="0" cy="365760"/>
            </a:xfrm>
            <a:prstGeom prst="line">
              <a:avLst/>
            </a:prstGeom>
            <a:ln w="15875">
              <a:solidFill>
                <a:srgbClr val="8FAADC"/>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xmlns="" id="{A9354FFB-471F-481D-A361-92F5D785B4B4}"/>
                </a:ext>
              </a:extLst>
            </p:cNvPr>
            <p:cNvSpPr/>
            <p:nvPr/>
          </p:nvSpPr>
          <p:spPr>
            <a:xfrm>
              <a:off x="1563276" y="3121724"/>
              <a:ext cx="92136" cy="98171"/>
            </a:xfrm>
            <a:prstGeom prst="ellipse">
              <a:avLst/>
            </a:prstGeom>
            <a:solidFill>
              <a:schemeClr val="accent1"/>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xmlns="" id="{3E239DC8-609E-4CB7-AEC9-BB7EEEFCA585}"/>
              </a:ext>
            </a:extLst>
          </p:cNvPr>
          <p:cNvGrpSpPr/>
          <p:nvPr/>
        </p:nvGrpSpPr>
        <p:grpSpPr>
          <a:xfrm>
            <a:off x="5640992" y="1253415"/>
            <a:ext cx="92136" cy="467551"/>
            <a:chOff x="1563276" y="2752344"/>
            <a:chExt cx="92136" cy="467551"/>
          </a:xfrm>
          <a:scene3d>
            <a:camera prst="orthographicFront">
              <a:rot lat="0" lon="0" rev="10800000"/>
            </a:camera>
            <a:lightRig rig="threePt" dir="t"/>
          </a:scene3d>
        </p:grpSpPr>
        <p:cxnSp>
          <p:nvCxnSpPr>
            <p:cNvPr id="22" name="直接连接符 21">
              <a:extLst>
                <a:ext uri="{FF2B5EF4-FFF2-40B4-BE49-F238E27FC236}">
                  <a16:creationId xmlns:a16="http://schemas.microsoft.com/office/drawing/2014/main" xmlns="" id="{9957FE0C-1410-4791-92B4-A76D256FB5EC}"/>
                </a:ext>
              </a:extLst>
            </p:cNvPr>
            <p:cNvCxnSpPr/>
            <p:nvPr/>
          </p:nvCxnSpPr>
          <p:spPr>
            <a:xfrm>
              <a:off x="1609344" y="2752344"/>
              <a:ext cx="0" cy="365760"/>
            </a:xfrm>
            <a:prstGeom prst="line">
              <a:avLst/>
            </a:prstGeom>
            <a:ln w="15875">
              <a:solidFill>
                <a:srgbClr val="8FAADC"/>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xmlns="" id="{4B30711B-5355-4278-8E72-196862256457}"/>
                </a:ext>
              </a:extLst>
            </p:cNvPr>
            <p:cNvSpPr/>
            <p:nvPr/>
          </p:nvSpPr>
          <p:spPr>
            <a:xfrm>
              <a:off x="1563276" y="3121724"/>
              <a:ext cx="92136" cy="98171"/>
            </a:xfrm>
            <a:prstGeom prst="ellipse">
              <a:avLst/>
            </a:prstGeom>
            <a:solidFill>
              <a:schemeClr val="accent1"/>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lt1"/>
                  </a:solidFill>
                  <a:latin typeface="+mn-lt"/>
                  <a:ea typeface="+mn-ea"/>
                  <a:cs typeface="+mn-cs"/>
                </a:defRPr>
              </a:lvl9pPr>
            </a:lstStyle>
            <a:p>
              <a:pPr algn="ctr"/>
              <a:endParaRPr lang="zh-CN" altLang="en-US"/>
            </a:p>
          </p:txBody>
        </p:sp>
      </p:grpSp>
      <p:sp>
        <p:nvSpPr>
          <p:cNvPr id="7" name="文本框 6">
            <a:extLst>
              <a:ext uri="{FF2B5EF4-FFF2-40B4-BE49-F238E27FC236}">
                <a16:creationId xmlns:a16="http://schemas.microsoft.com/office/drawing/2014/main" xmlns="" id="{E52FE763-396C-4066-B35E-B2E0E902ACE6}"/>
              </a:ext>
            </a:extLst>
          </p:cNvPr>
          <p:cNvSpPr txBox="1"/>
          <p:nvPr/>
        </p:nvSpPr>
        <p:spPr>
          <a:xfrm>
            <a:off x="849550" y="3097058"/>
            <a:ext cx="1519588"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2015</a:t>
            </a:r>
            <a:r>
              <a:rPr lang="zh-CN" altLang="en-US" sz="1600" dirty="0">
                <a:latin typeface="方正姚体" panose="02010601030101010101" pitchFamily="2" charset="-122"/>
                <a:ea typeface="方正姚体" panose="02010601030101010101" pitchFamily="2" charset="-122"/>
              </a:rPr>
              <a:t>年</a:t>
            </a:r>
            <a:r>
              <a:rPr lang="en-US" altLang="zh-CN" sz="1600" dirty="0">
                <a:latin typeface="方正姚体" panose="02010601030101010101" pitchFamily="2" charset="-122"/>
                <a:ea typeface="方正姚体" panose="02010601030101010101" pitchFamily="2" charset="-122"/>
              </a:rPr>
              <a:t>7</a:t>
            </a:r>
            <a:r>
              <a:rPr lang="zh-CN" altLang="en-US" sz="1600" dirty="0">
                <a:latin typeface="方正姚体" panose="02010601030101010101" pitchFamily="2" charset="-122"/>
                <a:ea typeface="方正姚体" panose="02010601030101010101" pitchFamily="2" charset="-122"/>
              </a:rPr>
              <a:t>月</a:t>
            </a:r>
            <a:r>
              <a:rPr lang="en-US" altLang="zh-CN" sz="1600" dirty="0">
                <a:latin typeface="方正姚体" panose="02010601030101010101" pitchFamily="2" charset="-122"/>
                <a:ea typeface="方正姚体" panose="02010601030101010101" pitchFamily="2" charset="-122"/>
              </a:rPr>
              <a:t>30</a:t>
            </a:r>
            <a:r>
              <a:rPr lang="zh-CN" altLang="en-US" sz="1600" dirty="0">
                <a:latin typeface="方正姚体" panose="02010601030101010101" pitchFamily="2" charset="-122"/>
                <a:ea typeface="方正姚体" panose="02010601030101010101" pitchFamily="2" charset="-122"/>
              </a:rPr>
              <a:t>日</a:t>
            </a:r>
          </a:p>
        </p:txBody>
      </p:sp>
      <p:sp>
        <p:nvSpPr>
          <p:cNvPr id="24" name="文本框 23">
            <a:extLst>
              <a:ext uri="{FF2B5EF4-FFF2-40B4-BE49-F238E27FC236}">
                <a16:creationId xmlns:a16="http://schemas.microsoft.com/office/drawing/2014/main" xmlns="" id="{4C947F1A-D31B-48AF-BCD2-BEEF44E5BCF1}"/>
              </a:ext>
            </a:extLst>
          </p:cNvPr>
          <p:cNvSpPr txBox="1"/>
          <p:nvPr/>
        </p:nvSpPr>
        <p:spPr>
          <a:xfrm>
            <a:off x="2790110" y="836712"/>
            <a:ext cx="1519588" cy="338554"/>
          </a:xfrm>
          <a:prstGeom prst="rect">
            <a:avLst/>
          </a:prstGeom>
          <a:noFill/>
        </p:spPr>
        <p:txBody>
          <a:bodyPr wrap="square" rtlCol="0">
            <a:spAutoFit/>
          </a:bodyPr>
          <a:lstStyle/>
          <a:p>
            <a:r>
              <a:rPr lang="en-US" altLang="zh-CN" sz="1600" dirty="0">
                <a:latin typeface="方正姚体" panose="02010601030101010101" pitchFamily="2" charset="-122"/>
                <a:ea typeface="方正姚体" panose="02010601030101010101" pitchFamily="2" charset="-122"/>
              </a:rPr>
              <a:t>2016</a:t>
            </a:r>
            <a:r>
              <a:rPr lang="zh-CN" altLang="en-US" sz="1600" dirty="0">
                <a:latin typeface="方正姚体" panose="02010601030101010101" pitchFamily="2" charset="-122"/>
                <a:ea typeface="方正姚体" panose="02010601030101010101" pitchFamily="2" charset="-122"/>
              </a:rPr>
              <a:t>年</a:t>
            </a:r>
            <a:r>
              <a:rPr lang="en-US" altLang="zh-CN" sz="1600" dirty="0">
                <a:latin typeface="方正姚体" panose="02010601030101010101" pitchFamily="2" charset="-122"/>
                <a:ea typeface="方正姚体" panose="02010601030101010101" pitchFamily="2" charset="-122"/>
              </a:rPr>
              <a:t>3</a:t>
            </a:r>
            <a:r>
              <a:rPr lang="zh-CN" altLang="en-US" sz="1600" dirty="0">
                <a:latin typeface="方正姚体" panose="02010601030101010101" pitchFamily="2" charset="-122"/>
                <a:ea typeface="方正姚体" panose="02010601030101010101" pitchFamily="2" charset="-122"/>
              </a:rPr>
              <a:t>月</a:t>
            </a:r>
            <a:r>
              <a:rPr lang="en-US" altLang="zh-CN" sz="1600" dirty="0">
                <a:latin typeface="方正姚体" panose="02010601030101010101" pitchFamily="2" charset="-122"/>
                <a:ea typeface="方正姚体" panose="02010601030101010101" pitchFamily="2" charset="-122"/>
              </a:rPr>
              <a:t>14</a:t>
            </a:r>
            <a:r>
              <a:rPr lang="zh-CN" altLang="en-US" sz="1600" dirty="0">
                <a:latin typeface="方正姚体" panose="02010601030101010101" pitchFamily="2" charset="-122"/>
                <a:ea typeface="方正姚体" panose="02010601030101010101" pitchFamily="2" charset="-122"/>
              </a:rPr>
              <a:t>日</a:t>
            </a:r>
          </a:p>
        </p:txBody>
      </p:sp>
      <p:sp>
        <p:nvSpPr>
          <p:cNvPr id="25" name="文本框 24">
            <a:extLst>
              <a:ext uri="{FF2B5EF4-FFF2-40B4-BE49-F238E27FC236}">
                <a16:creationId xmlns:a16="http://schemas.microsoft.com/office/drawing/2014/main" xmlns="" id="{86B804D7-737D-4DBF-AF32-456737EE0F9D}"/>
              </a:ext>
            </a:extLst>
          </p:cNvPr>
          <p:cNvSpPr txBox="1"/>
          <p:nvPr/>
        </p:nvSpPr>
        <p:spPr>
          <a:xfrm>
            <a:off x="4318387" y="3097058"/>
            <a:ext cx="1634570" cy="523220"/>
          </a:xfrm>
          <a:prstGeom prst="rect">
            <a:avLst/>
          </a:prstGeom>
          <a:noFill/>
        </p:spPr>
        <p:txBody>
          <a:bodyPr wrap="square" rtlCol="0">
            <a:spAutoFit/>
          </a:bodyPr>
          <a:lstStyle/>
          <a:p>
            <a:pPr algn="ctr"/>
            <a:r>
              <a:rPr lang="en-US" altLang="zh-CN" sz="1600" dirty="0">
                <a:latin typeface="方正姚体" panose="02010601030101010101" pitchFamily="2" charset="-122"/>
                <a:ea typeface="方正姚体" panose="02010601030101010101" pitchFamily="2" charset="-122"/>
              </a:rPr>
              <a:t>2017</a:t>
            </a:r>
            <a:r>
              <a:rPr lang="zh-CN" altLang="en-US" sz="1600" dirty="0">
                <a:latin typeface="方正姚体" panose="02010601030101010101" pitchFamily="2" charset="-122"/>
                <a:ea typeface="方正姚体" panose="02010601030101010101" pitchFamily="2" charset="-122"/>
              </a:rPr>
              <a:t>年</a:t>
            </a:r>
            <a:r>
              <a:rPr lang="en-US" altLang="zh-CN" sz="1600" dirty="0">
                <a:latin typeface="方正姚体" panose="02010601030101010101" pitchFamily="2" charset="-122"/>
                <a:ea typeface="方正姚体" panose="02010601030101010101" pitchFamily="2" charset="-122"/>
              </a:rPr>
              <a:t>10</a:t>
            </a:r>
            <a:r>
              <a:rPr lang="zh-CN" altLang="en-US" sz="1600" dirty="0">
                <a:latin typeface="方正姚体" panose="02010601030101010101" pitchFamily="2" charset="-122"/>
                <a:ea typeface="方正姚体" panose="02010601030101010101" pitchFamily="2" charset="-122"/>
              </a:rPr>
              <a:t>月</a:t>
            </a:r>
            <a:r>
              <a:rPr lang="en-US" altLang="zh-CN" sz="1600" dirty="0">
                <a:latin typeface="方正姚体" panose="02010601030101010101" pitchFamily="2" charset="-122"/>
                <a:ea typeface="方正姚体" panose="02010601030101010101" pitchFamily="2" charset="-122"/>
              </a:rPr>
              <a:t>16</a:t>
            </a:r>
            <a:r>
              <a:rPr lang="zh-CN" altLang="en-US" sz="1600" dirty="0">
                <a:latin typeface="方正姚体" panose="02010601030101010101" pitchFamily="2" charset="-122"/>
                <a:ea typeface="方正姚体" panose="02010601030101010101" pitchFamily="2" charset="-122"/>
              </a:rPr>
              <a:t>日</a:t>
            </a:r>
            <a:endParaRPr lang="en-US" altLang="zh-CN" sz="1600" dirty="0">
              <a:latin typeface="方正姚体" panose="02010601030101010101" pitchFamily="2" charset="-122"/>
              <a:ea typeface="方正姚体" panose="02010601030101010101" pitchFamily="2" charset="-122"/>
            </a:endParaRPr>
          </a:p>
          <a:p>
            <a:pPr algn="ctr"/>
            <a:r>
              <a:rPr lang="zh-CN" altLang="en-US" sz="1200" dirty="0">
                <a:solidFill>
                  <a:srgbClr val="FF0000"/>
                </a:solidFill>
                <a:latin typeface="方正姚体" panose="02010601030101010101" pitchFamily="2" charset="-122"/>
                <a:ea typeface="方正姚体" panose="02010601030101010101" pitchFamily="2" charset="-122"/>
              </a:rPr>
              <a:t>拜占庭硬分叉</a:t>
            </a:r>
          </a:p>
        </p:txBody>
      </p:sp>
      <p:sp>
        <p:nvSpPr>
          <p:cNvPr id="26" name="文本框 25">
            <a:extLst>
              <a:ext uri="{FF2B5EF4-FFF2-40B4-BE49-F238E27FC236}">
                <a16:creationId xmlns:a16="http://schemas.microsoft.com/office/drawing/2014/main" xmlns="" id="{806F7EAA-F912-45B6-814D-C9F7BAA47C28}"/>
              </a:ext>
            </a:extLst>
          </p:cNvPr>
          <p:cNvSpPr txBox="1"/>
          <p:nvPr/>
        </p:nvSpPr>
        <p:spPr>
          <a:xfrm>
            <a:off x="4137661" y="652046"/>
            <a:ext cx="3098797" cy="523220"/>
          </a:xfrm>
          <a:prstGeom prst="rect">
            <a:avLst/>
          </a:prstGeom>
          <a:noFill/>
        </p:spPr>
        <p:txBody>
          <a:bodyPr wrap="square" rtlCol="0">
            <a:spAutoFit/>
          </a:bodyPr>
          <a:lstStyle/>
          <a:p>
            <a:pPr algn="ctr"/>
            <a:r>
              <a:rPr lang="zh-CN" altLang="en-US" sz="1200" dirty="0">
                <a:solidFill>
                  <a:srgbClr val="FF0000"/>
                </a:solidFill>
                <a:latin typeface="方正姚体" panose="02010601030101010101" pitchFamily="2" charset="-122"/>
                <a:ea typeface="方正姚体" panose="02010601030101010101" pitchFamily="2" charset="-122"/>
              </a:rPr>
              <a:t>君士坦丁堡及圣彼得堡硬分叉</a:t>
            </a:r>
          </a:p>
          <a:p>
            <a:pPr algn="ctr"/>
            <a:r>
              <a:rPr lang="en-US" altLang="zh-CN" sz="1600" dirty="0">
                <a:latin typeface="方正姚体" panose="02010601030101010101" pitchFamily="2" charset="-122"/>
                <a:ea typeface="方正姚体" panose="02010601030101010101" pitchFamily="2" charset="-122"/>
              </a:rPr>
              <a:t>2019</a:t>
            </a:r>
            <a:r>
              <a:rPr lang="zh-CN" altLang="en-US" sz="1600" dirty="0">
                <a:latin typeface="方正姚体" panose="02010601030101010101" pitchFamily="2" charset="-122"/>
                <a:ea typeface="方正姚体" panose="02010601030101010101" pitchFamily="2" charset="-122"/>
              </a:rPr>
              <a:t>年</a:t>
            </a:r>
            <a:r>
              <a:rPr lang="en-US" altLang="zh-CN" sz="1600" dirty="0">
                <a:latin typeface="方正姚体" panose="02010601030101010101" pitchFamily="2" charset="-122"/>
                <a:ea typeface="方正姚体" panose="02010601030101010101" pitchFamily="2" charset="-122"/>
              </a:rPr>
              <a:t>3</a:t>
            </a:r>
            <a:r>
              <a:rPr lang="zh-CN" altLang="en-US" sz="1600" dirty="0">
                <a:latin typeface="方正姚体" panose="02010601030101010101" pitchFamily="2" charset="-122"/>
                <a:ea typeface="方正姚体" panose="02010601030101010101" pitchFamily="2" charset="-122"/>
              </a:rPr>
              <a:t>月</a:t>
            </a:r>
            <a:r>
              <a:rPr lang="en-US" altLang="zh-CN" sz="1600" dirty="0">
                <a:latin typeface="方正姚体" panose="02010601030101010101" pitchFamily="2" charset="-122"/>
                <a:ea typeface="方正姚体" panose="02010601030101010101" pitchFamily="2" charset="-122"/>
              </a:rPr>
              <a:t>1</a:t>
            </a:r>
            <a:r>
              <a:rPr lang="zh-CN" altLang="en-US" sz="1600" dirty="0">
                <a:latin typeface="方正姚体" panose="02010601030101010101" pitchFamily="2" charset="-122"/>
                <a:ea typeface="方正姚体" panose="02010601030101010101" pitchFamily="2" charset="-122"/>
              </a:rPr>
              <a:t>日</a:t>
            </a:r>
            <a:endParaRPr lang="en-US" altLang="zh-CN" sz="1600" dirty="0">
              <a:latin typeface="方正姚体" panose="02010601030101010101" pitchFamily="2" charset="-122"/>
              <a:ea typeface="方正姚体" panose="02010601030101010101" pitchFamily="2" charset="-122"/>
            </a:endParaRPr>
          </a:p>
        </p:txBody>
      </p:sp>
      <p:grpSp>
        <p:nvGrpSpPr>
          <p:cNvPr id="27" name="组合 26">
            <a:extLst>
              <a:ext uri="{FF2B5EF4-FFF2-40B4-BE49-F238E27FC236}">
                <a16:creationId xmlns:a16="http://schemas.microsoft.com/office/drawing/2014/main" xmlns="" id="{CF4875C8-6ADA-4087-B10F-23BE112E0ADA}"/>
              </a:ext>
            </a:extLst>
          </p:cNvPr>
          <p:cNvGrpSpPr/>
          <p:nvPr/>
        </p:nvGrpSpPr>
        <p:grpSpPr>
          <a:xfrm>
            <a:off x="7337504" y="2579295"/>
            <a:ext cx="92136" cy="467551"/>
            <a:chOff x="1563276" y="2752344"/>
            <a:chExt cx="92136" cy="467551"/>
          </a:xfrm>
        </p:grpSpPr>
        <p:cxnSp>
          <p:nvCxnSpPr>
            <p:cNvPr id="28" name="直接连接符 27">
              <a:extLst>
                <a:ext uri="{FF2B5EF4-FFF2-40B4-BE49-F238E27FC236}">
                  <a16:creationId xmlns:a16="http://schemas.microsoft.com/office/drawing/2014/main" xmlns="" id="{404B87B2-A3EC-43D1-BA05-EAE211CF8757}"/>
                </a:ext>
              </a:extLst>
            </p:cNvPr>
            <p:cNvCxnSpPr/>
            <p:nvPr/>
          </p:nvCxnSpPr>
          <p:spPr>
            <a:xfrm>
              <a:off x="1609344" y="2752344"/>
              <a:ext cx="0" cy="365760"/>
            </a:xfrm>
            <a:prstGeom prst="line">
              <a:avLst/>
            </a:prstGeom>
            <a:ln w="15875">
              <a:solidFill>
                <a:srgbClr val="5B9BD5"/>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xmlns="" id="{BF11E8C2-2D33-46B1-9189-A3E58482D41A}"/>
                </a:ext>
              </a:extLst>
            </p:cNvPr>
            <p:cNvSpPr/>
            <p:nvPr/>
          </p:nvSpPr>
          <p:spPr>
            <a:xfrm>
              <a:off x="1563276" y="3121724"/>
              <a:ext cx="92136" cy="98171"/>
            </a:xfrm>
            <a:prstGeom prst="ellipse">
              <a:avLst/>
            </a:prstGeom>
            <a:solidFill>
              <a:schemeClr val="accent1"/>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xmlns="" id="{6E6DF54F-937D-465C-BB04-C324E48277C2}"/>
              </a:ext>
            </a:extLst>
          </p:cNvPr>
          <p:cNvSpPr txBox="1"/>
          <p:nvPr/>
        </p:nvSpPr>
        <p:spPr>
          <a:xfrm>
            <a:off x="6867543" y="3097058"/>
            <a:ext cx="1034663" cy="338554"/>
          </a:xfrm>
          <a:prstGeom prst="rect">
            <a:avLst/>
          </a:prstGeom>
          <a:noFill/>
        </p:spPr>
        <p:txBody>
          <a:bodyPr wrap="square" rtlCol="0">
            <a:spAutoFit/>
          </a:bodyPr>
          <a:lstStyle/>
          <a:p>
            <a:r>
              <a:rPr lang="zh-CN" altLang="en-US" sz="1600" dirty="0">
                <a:latin typeface="方正姚体" panose="02010601030101010101" pitchFamily="2" charset="-122"/>
                <a:ea typeface="方正姚体" panose="02010601030101010101" pitchFamily="2" charset="-122"/>
              </a:rPr>
              <a:t>暂未公布</a:t>
            </a:r>
          </a:p>
        </p:txBody>
      </p:sp>
      <p:sp>
        <p:nvSpPr>
          <p:cNvPr id="31" name="Rectangle 24">
            <a:extLst>
              <a:ext uri="{FF2B5EF4-FFF2-40B4-BE49-F238E27FC236}">
                <a16:creationId xmlns:a16="http://schemas.microsoft.com/office/drawing/2014/main" xmlns="" id="{B3F293C7-1729-4C64-A256-B88667A036D4}"/>
              </a:ext>
            </a:extLst>
          </p:cNvPr>
          <p:cNvSpPr>
            <a:spLocks noChangeArrowheads="1"/>
          </p:cNvSpPr>
          <p:nvPr/>
        </p:nvSpPr>
        <p:spPr bwMode="auto">
          <a:xfrm>
            <a:off x="590087" y="3740773"/>
            <a:ext cx="7963825" cy="1279959"/>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en-US" altLang="zh-CN" sz="1600" b="1" dirty="0">
                <a:solidFill>
                  <a:srgbClr val="000000"/>
                </a:solidFill>
                <a:latin typeface="方正姚体" pitchFamily="2" charset="-122"/>
                <a:ea typeface="方正姚体" pitchFamily="2" charset="-122"/>
                <a:cs typeface="Times New Roman" pitchFamily="18" charset="0"/>
              </a:rPr>
              <a:t>• </a:t>
            </a:r>
            <a:r>
              <a:rPr lang="zh-CN" altLang="en-US" sz="1600" b="1" dirty="0">
                <a:latin typeface="方正姚体" panose="02010601030101010101" pitchFamily="2" charset="-122"/>
                <a:ea typeface="方正姚体" panose="02010601030101010101" pitchFamily="2" charset="-122"/>
              </a:rPr>
              <a:t>前沿：</a:t>
            </a:r>
            <a:r>
              <a:rPr lang="zh-CN" altLang="en-US" sz="1600" dirty="0">
                <a:solidFill>
                  <a:srgbClr val="000000"/>
                </a:solidFill>
                <a:latin typeface="方正姚体" panose="02010601030101010101" pitchFamily="2" charset="-122"/>
                <a:ea typeface="方正姚体" panose="02010601030101010101" pitchFamily="2" charset="-122"/>
                <a:cs typeface="Times New Roman" pitchFamily="18" charset="0"/>
              </a:rPr>
              <a:t>第一次版本发布，允许挖矿、交易及</a:t>
            </a:r>
            <a:r>
              <a:rPr lang="en-US" altLang="zh-CN" sz="1600" dirty="0" err="1">
                <a:solidFill>
                  <a:srgbClr val="000000"/>
                </a:solidFill>
                <a:latin typeface="方正姚体" panose="02010601030101010101" pitchFamily="2" charset="-122"/>
                <a:ea typeface="方正姚体" panose="02010601030101010101" pitchFamily="2" charset="-122"/>
                <a:cs typeface="Times New Roman" pitchFamily="18" charset="0"/>
              </a:rPr>
              <a:t>DApp</a:t>
            </a:r>
            <a:r>
              <a:rPr lang="zh-CN" altLang="en-US" sz="1600" dirty="0">
                <a:solidFill>
                  <a:srgbClr val="000000"/>
                </a:solidFill>
                <a:latin typeface="方正姚体" panose="02010601030101010101" pitchFamily="2" charset="-122"/>
                <a:ea typeface="方正姚体" panose="02010601030101010101" pitchFamily="2" charset="-122"/>
                <a:cs typeface="Times New Roman" pitchFamily="18" charset="0"/>
              </a:rPr>
              <a:t>与工具软件的开发 </a:t>
            </a:r>
            <a:r>
              <a:rPr lang="zh-CN" altLang="zh-CN" sz="1600" dirty="0">
                <a:solidFill>
                  <a:srgbClr val="000000"/>
                </a:solidFill>
                <a:latin typeface="方正姚体" panose="02010601030101010101" pitchFamily="2" charset="-122"/>
                <a:ea typeface="方正姚体" panose="02010601030101010101" pitchFamily="2" charset="-122"/>
                <a:cs typeface="Times New Roman" pitchFamily="18" charset="0"/>
              </a:rPr>
              <a:t>。</a:t>
            </a:r>
            <a:endParaRPr lang="en-US" altLang="zh-CN" sz="1600" dirty="0">
              <a:solidFill>
                <a:srgbClr val="000000"/>
              </a:solidFill>
              <a:latin typeface="方正姚体" panose="02010601030101010101" pitchFamily="2" charset="-122"/>
              <a:ea typeface="方正姚体" panose="02010601030101010101" pitchFamily="2" charset="-122"/>
              <a:cs typeface="Times New Roman" pitchFamily="18" charset="0"/>
            </a:endParaRPr>
          </a:p>
          <a:p>
            <a:pPr defTabSz="914400" rtl="0" eaLnBrk="1" fontAlgn="auto" hangingPunct="1">
              <a:spcBef>
                <a:spcPts val="0"/>
              </a:spcBef>
              <a:spcAft>
                <a:spcPts val="0"/>
              </a:spcAft>
            </a:pPr>
            <a:r>
              <a:rPr lang="en-US" altLang="zh-CN" sz="1600" b="1" dirty="0">
                <a:solidFill>
                  <a:srgbClr val="000000"/>
                </a:solidFill>
                <a:latin typeface="方正姚体" pitchFamily="2" charset="-122"/>
                <a:ea typeface="方正姚体" pitchFamily="2" charset="-122"/>
                <a:cs typeface="Times New Roman" pitchFamily="18" charset="0"/>
              </a:rPr>
              <a:t>• </a:t>
            </a:r>
            <a:r>
              <a:rPr lang="zh-CN" altLang="en-US" sz="1600" b="1" dirty="0">
                <a:latin typeface="方正姚体" panose="02010601030101010101" pitchFamily="2" charset="-122"/>
                <a:ea typeface="方正姚体" panose="02010601030101010101" pitchFamily="2" charset="-122"/>
              </a:rPr>
              <a:t>家园：</a:t>
            </a:r>
            <a:r>
              <a:rPr lang="zh-CN" altLang="en-US" sz="1600" dirty="0">
                <a:latin typeface="方正姚体" panose="02010601030101010101" pitchFamily="2" charset="-122"/>
                <a:ea typeface="方正姚体" panose="02010601030101010101" pitchFamily="2" charset="-122"/>
              </a:rPr>
              <a:t>优化协议，加快交易速度，提供图形界面钱包，改善易用性。</a:t>
            </a:r>
            <a:endParaRPr lang="en-US" altLang="zh-CN" sz="1600" dirty="0">
              <a:latin typeface="方正姚体" panose="02010601030101010101" pitchFamily="2" charset="-122"/>
              <a:ea typeface="方正姚体" panose="02010601030101010101" pitchFamily="2" charset="-122"/>
            </a:endParaRPr>
          </a:p>
          <a:p>
            <a:pPr defTabSz="914400" rtl="0" eaLnBrk="1" fontAlgn="auto" hangingPunct="1">
              <a:spcBef>
                <a:spcPts val="0"/>
              </a:spcBef>
              <a:spcAft>
                <a:spcPts val="0"/>
              </a:spcAft>
            </a:pPr>
            <a:r>
              <a:rPr lang="en-US" altLang="zh-CN" sz="1600" b="1" dirty="0">
                <a:solidFill>
                  <a:srgbClr val="000000"/>
                </a:solidFill>
                <a:latin typeface="方正姚体" pitchFamily="2" charset="-122"/>
                <a:ea typeface="方正姚体" pitchFamily="2" charset="-122"/>
                <a:cs typeface="Times New Roman" pitchFamily="18" charset="0"/>
              </a:rPr>
              <a:t>• </a:t>
            </a:r>
            <a:r>
              <a:rPr lang="zh-CN" altLang="en-US" sz="1600" b="1" dirty="0">
                <a:latin typeface="方正姚体" panose="02010601030101010101" pitchFamily="2" charset="-122"/>
                <a:ea typeface="方正姚体" panose="02010601030101010101" pitchFamily="2" charset="-122"/>
              </a:rPr>
              <a:t>大都会：</a:t>
            </a:r>
            <a:r>
              <a:rPr lang="zh-CN" altLang="en-US" sz="1600" dirty="0">
                <a:latin typeface="方正姚体" panose="02010601030101010101" pitchFamily="2" charset="-122"/>
                <a:ea typeface="方正姚体" panose="02010601030101010101" pitchFamily="2" charset="-122"/>
              </a:rPr>
              <a:t>让以太坊变得更轻量、更快速、更安全。</a:t>
            </a:r>
            <a:endParaRPr lang="en-US" altLang="zh-CN" sz="1600" dirty="0">
              <a:latin typeface="方正姚体" panose="02010601030101010101" pitchFamily="2" charset="-122"/>
              <a:ea typeface="方正姚体" panose="02010601030101010101" pitchFamily="2" charset="-122"/>
            </a:endParaRPr>
          </a:p>
          <a:p>
            <a:pPr defTabSz="914400" rtl="0" eaLnBrk="1" fontAlgn="auto" hangingPunct="1">
              <a:spcBef>
                <a:spcPts val="0"/>
              </a:spcBef>
              <a:spcAft>
                <a:spcPts val="0"/>
              </a:spcAft>
            </a:pPr>
            <a:r>
              <a:rPr lang="en-US" altLang="zh-CN" sz="1600" b="1" dirty="0">
                <a:latin typeface="方正姚体" panose="02010601030101010101" pitchFamily="2" charset="-122"/>
                <a:ea typeface="方正姚体" panose="02010601030101010101" pitchFamily="2" charset="-122"/>
              </a:rPr>
              <a:t>• </a:t>
            </a:r>
            <a:r>
              <a:rPr lang="zh-CN" altLang="en-US" sz="1600" b="1" dirty="0">
                <a:latin typeface="方正姚体" panose="02010601030101010101" pitchFamily="2" charset="-122"/>
                <a:ea typeface="方正姚体" panose="02010601030101010101" pitchFamily="2" charset="-122"/>
              </a:rPr>
              <a:t>宁静：</a:t>
            </a:r>
            <a:r>
              <a:rPr lang="zh-CN" altLang="en-US" sz="1600" dirty="0">
                <a:latin typeface="方正姚体" panose="02010601030101010101" pitchFamily="2" charset="-122"/>
                <a:ea typeface="方正姚体" panose="02010601030101010101" pitchFamily="2" charset="-122"/>
              </a:rPr>
              <a:t>将以太坊共识算法从</a:t>
            </a:r>
            <a:r>
              <a:rPr lang="en-US" altLang="zh-CN" sz="1600" dirty="0" err="1">
                <a:latin typeface="方正姚体" panose="02010601030101010101" pitchFamily="2" charset="-122"/>
                <a:ea typeface="方正姚体" panose="02010601030101010101" pitchFamily="2" charset="-122"/>
              </a:rPr>
              <a:t>PoW</a:t>
            </a:r>
            <a:r>
              <a:rPr lang="zh-CN" altLang="en-US" sz="1600" dirty="0">
                <a:latin typeface="方正姚体" panose="02010601030101010101" pitchFamily="2" charset="-122"/>
                <a:ea typeface="方正姚体" panose="02010601030101010101" pitchFamily="2" charset="-122"/>
              </a:rPr>
              <a:t>转换为</a:t>
            </a:r>
            <a:r>
              <a:rPr lang="en-US" altLang="zh-CN" sz="1600" dirty="0" err="1">
                <a:latin typeface="方正姚体" panose="02010601030101010101" pitchFamily="2" charset="-122"/>
                <a:ea typeface="方正姚体" panose="02010601030101010101" pitchFamily="2" charset="-122"/>
              </a:rPr>
              <a:t>PoS</a:t>
            </a:r>
            <a:r>
              <a:rPr lang="zh-CN" altLang="en-US" sz="1600" dirty="0">
                <a:latin typeface="方正姚体" panose="02010601030101010101" pitchFamily="2" charset="-122"/>
                <a:ea typeface="方正姚体" panose="02010601030101010101" pitchFamily="2" charset="-122"/>
              </a:rPr>
              <a:t>，即</a:t>
            </a:r>
            <a:r>
              <a:rPr lang="en-US" altLang="zh-CN" sz="1600" dirty="0">
                <a:latin typeface="方正姚体" panose="02010601030101010101" pitchFamily="2" charset="-122"/>
                <a:ea typeface="方正姚体" panose="02010601030101010101" pitchFamily="2" charset="-122"/>
              </a:rPr>
              <a:t>Casper</a:t>
            </a:r>
            <a:r>
              <a:rPr lang="zh-CN" altLang="en-US" sz="1600" dirty="0">
                <a:latin typeface="方正姚体" panose="02010601030101010101" pitchFamily="2" charset="-122"/>
                <a:ea typeface="方正姚体" panose="02010601030101010101" pitchFamily="2" charset="-122"/>
              </a:rPr>
              <a:t>共识算法。</a:t>
            </a:r>
            <a:endParaRPr lang="en-US" altLang="zh-CN" sz="1600" b="1" dirty="0">
              <a:latin typeface="方正姚体" panose="02010601030101010101" pitchFamily="2" charset="-122"/>
              <a:ea typeface="方正姚体" panose="02010601030101010101" pitchFamily="2" charset="-122"/>
            </a:endParaRPr>
          </a:p>
          <a:p>
            <a:pPr defTabSz="914400" rtl="0" eaLnBrk="1" fontAlgn="auto" hangingPunct="1">
              <a:spcBef>
                <a:spcPts val="0"/>
              </a:spcBef>
              <a:spcAft>
                <a:spcPts val="0"/>
              </a:spcAft>
            </a:pPr>
            <a:endParaRPr lang="en-US" altLang="zh-CN"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89842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智能合约开发平台：超级账本 </a:t>
              </a:r>
              <a:r>
                <a:rPr kumimoji="0" lang="en-US" altLang="zh-CN"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(Hyperledger Fabric)</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1026" name="图片 1">
            <a:extLst>
              <a:ext uri="{FF2B5EF4-FFF2-40B4-BE49-F238E27FC236}">
                <a16:creationId xmlns:a16="http://schemas.microsoft.com/office/drawing/2014/main" xmlns="" id="{387FCBD6-04EF-46CB-8325-ED09D29553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4393" y="681615"/>
            <a:ext cx="5256093" cy="252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89697225-7A9F-409A-A18D-B6D6412A82E3}"/>
              </a:ext>
            </a:extLst>
          </p:cNvPr>
          <p:cNvSpPr/>
          <p:nvPr/>
        </p:nvSpPr>
        <p:spPr>
          <a:xfrm>
            <a:off x="466361" y="3264540"/>
            <a:ext cx="3313728" cy="338554"/>
          </a:xfrm>
          <a:prstGeom prst="rect">
            <a:avLst/>
          </a:prstGeom>
        </p:spPr>
        <p:txBody>
          <a:bodyPr wrap="none">
            <a:spAutoFit/>
          </a:bodyPr>
          <a:lstStyle/>
          <a:p>
            <a:pPr marL="285750" indent="-285750">
              <a:buFont typeface="Wingdings" panose="05000000000000000000" pitchFamily="2" charset="2"/>
              <a:buChar char="u"/>
            </a:pPr>
            <a:r>
              <a:rPr lang="en-US" altLang="zh-CN" sz="1600" dirty="0">
                <a:latin typeface="Times New Roman" panose="02020603050405020304" pitchFamily="18" charset="0"/>
                <a:ea typeface="方正姚体" panose="02010601030101010101" pitchFamily="2" charset="-122"/>
                <a:cs typeface="Times New Roman" panose="02020603050405020304" pitchFamily="18" charset="0"/>
              </a:rPr>
              <a:t>Hyperledger Fabric</a:t>
            </a:r>
            <a:r>
              <a:rPr lang="zh-CN" altLang="en-US" sz="1600" dirty="0">
                <a:latin typeface="方正姚体" panose="02010601030101010101" pitchFamily="2" charset="-122"/>
                <a:ea typeface="方正姚体" panose="02010601030101010101" pitchFamily="2" charset="-122"/>
              </a:rPr>
              <a:t>是一类</a:t>
            </a:r>
            <a:r>
              <a:rPr lang="zh-CN" altLang="en-US" sz="1600" b="1" dirty="0">
                <a:solidFill>
                  <a:srgbClr val="0070C0"/>
                </a:solidFill>
                <a:latin typeface="方正姚体" panose="02010601030101010101" pitchFamily="2" charset="-122"/>
                <a:ea typeface="方正姚体" panose="02010601030101010101" pitchFamily="2" charset="-122"/>
              </a:rPr>
              <a:t>联盟链</a:t>
            </a:r>
          </a:p>
        </p:txBody>
      </p:sp>
      <p:sp>
        <p:nvSpPr>
          <p:cNvPr id="3" name="矩形 2">
            <a:extLst>
              <a:ext uri="{FF2B5EF4-FFF2-40B4-BE49-F238E27FC236}">
                <a16:creationId xmlns:a16="http://schemas.microsoft.com/office/drawing/2014/main" xmlns="" id="{D627BA76-0E47-4B54-A380-3E4AECEEF098}"/>
              </a:ext>
            </a:extLst>
          </p:cNvPr>
          <p:cNvSpPr/>
          <p:nvPr/>
        </p:nvSpPr>
        <p:spPr>
          <a:xfrm>
            <a:off x="466361" y="3740224"/>
            <a:ext cx="7629750" cy="584775"/>
          </a:xfrm>
          <a:prstGeom prst="rect">
            <a:avLst/>
          </a:prstGeom>
        </p:spPr>
        <p:txBody>
          <a:bodyPr wrap="square">
            <a:spAutoFit/>
          </a:bodyPr>
          <a:lstStyle/>
          <a:p>
            <a:pPr marL="285750" indent="-285750">
              <a:buFont typeface="Wingdings" panose="05000000000000000000" pitchFamily="2" charset="2"/>
              <a:buChar char="u"/>
            </a:pPr>
            <a:r>
              <a:rPr lang="zh-CN" altLang="en-US" sz="1600" dirty="0">
                <a:latin typeface="Times New Roman" panose="02020603050405020304" pitchFamily="18" charset="0"/>
                <a:cs typeface="Times New Roman" panose="02020603050405020304" pitchFamily="18" charset="0"/>
              </a:rPr>
              <a:t>Hyperledger Fabric</a:t>
            </a:r>
            <a:r>
              <a:rPr lang="zh-CN" altLang="en-US" sz="1600" dirty="0">
                <a:latin typeface="方正姚体" panose="02010601030101010101" pitchFamily="2" charset="-122"/>
                <a:ea typeface="方正姚体" panose="02010601030101010101" pitchFamily="2" charset="-122"/>
              </a:rPr>
              <a:t>的智能合约被称为</a:t>
            </a:r>
            <a:r>
              <a:rPr lang="zh-CN" altLang="en-US" sz="1600" b="1" dirty="0">
                <a:solidFill>
                  <a:srgbClr val="0070C0"/>
                </a:solidFill>
                <a:latin typeface="方正姚体" panose="02010601030101010101" pitchFamily="2" charset="-122"/>
                <a:ea typeface="方正姚体" panose="02010601030101010101" pitchFamily="2" charset="-122"/>
              </a:rPr>
              <a:t>链码</a:t>
            </a:r>
            <a:r>
              <a:rPr lang="zh-CN" altLang="en-US" sz="1600" b="1" dirty="0">
                <a:solidFill>
                  <a:srgbClr val="0070C0"/>
                </a:solidFill>
              </a:rPr>
              <a:t>(</a:t>
            </a:r>
            <a:r>
              <a:rPr lang="zh-CN" altLang="en-US" sz="1600" b="1" dirty="0">
                <a:solidFill>
                  <a:srgbClr val="0070C0"/>
                </a:solidFill>
                <a:latin typeface="Times New Roman" panose="02020603050405020304" pitchFamily="18" charset="0"/>
                <a:cs typeface="Times New Roman" panose="02020603050405020304" pitchFamily="18" charset="0"/>
              </a:rPr>
              <a:t>Chaincode</a:t>
            </a:r>
            <a:r>
              <a:rPr lang="zh-CN" altLang="en-US" sz="1600" b="1" dirty="0">
                <a:solidFill>
                  <a:srgbClr val="0070C0"/>
                </a:solidFill>
              </a:rPr>
              <a:t>),</a:t>
            </a:r>
            <a:r>
              <a:rPr lang="zh-CN" altLang="en-US" sz="1600" dirty="0">
                <a:latin typeface="方正姚体" panose="02010601030101010101" pitchFamily="2" charset="-122"/>
                <a:ea typeface="方正姚体" panose="02010601030101010101" pitchFamily="2" charset="-122"/>
              </a:rPr>
              <a:t>可以实现对分布式账本上</a:t>
            </a:r>
            <a:r>
              <a:rPr lang="zh-CN" altLang="en-US" sz="1600" b="1" dirty="0">
                <a:solidFill>
                  <a:srgbClr val="0070C0"/>
                </a:solidFill>
                <a:latin typeface="方正姚体" panose="02010601030101010101" pitchFamily="2" charset="-122"/>
                <a:ea typeface="方正姚体" panose="02010601030101010101" pitchFamily="2" charset="-122"/>
              </a:rPr>
              <a:t>键―值对</a:t>
            </a:r>
            <a:r>
              <a:rPr lang="en-US" altLang="zh-CN" sz="1600" b="1" dirty="0">
                <a:solidFill>
                  <a:srgbClr val="0070C0"/>
                </a:solidFill>
                <a:latin typeface="方正姚体" panose="02010601030101010101" pitchFamily="2" charset="-122"/>
                <a:ea typeface="方正姚体" panose="02010601030101010101" pitchFamily="2" charset="-122"/>
              </a:rPr>
              <a:t>(Key-Value pairs)</a:t>
            </a:r>
            <a:r>
              <a:rPr lang="zh-CN" altLang="en-US" sz="1600" dirty="0">
                <a:latin typeface="方正姚体" panose="02010601030101010101" pitchFamily="2" charset="-122"/>
                <a:ea typeface="方正姚体" panose="02010601030101010101" pitchFamily="2" charset="-122"/>
              </a:rPr>
              <a:t>或其它状态数据库的</a:t>
            </a:r>
            <a:r>
              <a:rPr lang="zh-CN" altLang="en-US" sz="1600" b="1" dirty="0">
                <a:solidFill>
                  <a:srgbClr val="0070C0"/>
                </a:solidFill>
                <a:latin typeface="方正姚体" panose="02010601030101010101" pitchFamily="2" charset="-122"/>
                <a:ea typeface="方正姚体" panose="02010601030101010101" pitchFamily="2" charset="-122"/>
              </a:rPr>
              <a:t>读/写操作</a:t>
            </a:r>
            <a:r>
              <a:rPr lang="zh-CN" altLang="en-US" sz="1600" dirty="0">
                <a:latin typeface="方正姚体" panose="02010601030101010101" pitchFamily="2" charset="-122"/>
                <a:ea typeface="方正姚体" panose="02010601030101010101" pitchFamily="2" charset="-122"/>
              </a:rPr>
              <a:t>, 从而更新和维护账本</a:t>
            </a:r>
            <a:endParaRPr lang="zh-CN" altLang="en-US" sz="1600" dirty="0"/>
          </a:p>
        </p:txBody>
      </p:sp>
      <p:sp>
        <p:nvSpPr>
          <p:cNvPr id="4" name="矩形 3">
            <a:extLst>
              <a:ext uri="{FF2B5EF4-FFF2-40B4-BE49-F238E27FC236}">
                <a16:creationId xmlns:a16="http://schemas.microsoft.com/office/drawing/2014/main" xmlns="" id="{D11530E9-BA5A-415A-96DA-958C3D89D08E}"/>
              </a:ext>
            </a:extLst>
          </p:cNvPr>
          <p:cNvSpPr/>
          <p:nvPr/>
        </p:nvSpPr>
        <p:spPr>
          <a:xfrm>
            <a:off x="466361" y="4377191"/>
            <a:ext cx="8380892" cy="338554"/>
          </a:xfrm>
          <a:prstGeom prst="rect">
            <a:avLst/>
          </a:prstGeom>
        </p:spPr>
        <p:txBody>
          <a:bodyPr wrap="square">
            <a:spAutoFit/>
          </a:bodyPr>
          <a:lstStyle/>
          <a:p>
            <a:pPr marL="285750" indent="-285750">
              <a:buFont typeface="Wingdings" panose="05000000000000000000" pitchFamily="2" charset="2"/>
              <a:buChar char="u"/>
            </a:pPr>
            <a:r>
              <a:rPr lang="zh-CN" altLang="en-US" sz="1600" dirty="0">
                <a:latin typeface="方正姚体" panose="02010601030101010101" pitchFamily="2" charset="-122"/>
                <a:ea typeface="方正姚体" panose="02010601030101010101" pitchFamily="2" charset="-122"/>
              </a:rPr>
              <a:t>超级账本的运行过程包括：提议</a:t>
            </a:r>
            <a:r>
              <a:rPr lang="zh-CN" altLang="en-US" sz="1600" dirty="0"/>
              <a:t>(</a:t>
            </a:r>
            <a:r>
              <a:rPr lang="zh-CN" altLang="en-US" sz="1600" dirty="0">
                <a:latin typeface="Times New Roman" panose="02020603050405020304" pitchFamily="18" charset="0"/>
                <a:cs typeface="Times New Roman" panose="02020603050405020304" pitchFamily="18" charset="0"/>
              </a:rPr>
              <a:t>Proposal</a:t>
            </a:r>
            <a:r>
              <a:rPr lang="zh-CN" altLang="en-US" sz="1600" dirty="0"/>
              <a:t>)</a:t>
            </a:r>
            <a:r>
              <a:rPr lang="zh-CN" altLang="en-US" sz="1600" dirty="0">
                <a:latin typeface="方正姚体" panose="02010601030101010101" pitchFamily="2" charset="-122"/>
                <a:ea typeface="方正姚体" panose="02010601030101010101" pitchFamily="2" charset="-122"/>
              </a:rPr>
              <a:t>、打包</a:t>
            </a:r>
            <a:r>
              <a:rPr lang="zh-CN" altLang="en-US" sz="1600" dirty="0"/>
              <a:t>(</a:t>
            </a:r>
            <a:r>
              <a:rPr lang="zh-CN" altLang="en-US" sz="1600" dirty="0">
                <a:latin typeface="Times New Roman" panose="02020603050405020304" pitchFamily="18" charset="0"/>
                <a:cs typeface="Times New Roman" panose="02020603050405020304" pitchFamily="18" charset="0"/>
              </a:rPr>
              <a:t>Packaging</a:t>
            </a:r>
            <a:r>
              <a:rPr lang="zh-CN" altLang="en-US" sz="1600" dirty="0"/>
              <a:t>)</a:t>
            </a:r>
            <a:r>
              <a:rPr lang="zh-CN" altLang="en-US" sz="1600" dirty="0">
                <a:latin typeface="方正姚体" panose="02010601030101010101" pitchFamily="2" charset="-122"/>
                <a:ea typeface="方正姚体" panose="02010601030101010101" pitchFamily="2" charset="-122"/>
              </a:rPr>
              <a:t>、验证</a:t>
            </a:r>
            <a:r>
              <a:rPr lang="zh-CN" altLang="en-US" sz="1600" dirty="0"/>
              <a:t>(</a:t>
            </a:r>
            <a:r>
              <a:rPr lang="zh-CN" altLang="en-US" sz="1600" dirty="0">
                <a:latin typeface="Times New Roman" panose="02020603050405020304" pitchFamily="18" charset="0"/>
                <a:cs typeface="Times New Roman" panose="02020603050405020304" pitchFamily="18" charset="0"/>
              </a:rPr>
              <a:t>Validation</a:t>
            </a:r>
            <a:r>
              <a:rPr lang="zh-CN" altLang="en-US" sz="1600" dirty="0"/>
              <a:t>)</a:t>
            </a:r>
            <a:r>
              <a:rPr lang="zh-CN" altLang="en-US" sz="1600" dirty="0">
                <a:latin typeface="方正姚体" panose="02010601030101010101" pitchFamily="2" charset="-122"/>
                <a:ea typeface="方正姚体" panose="02010601030101010101" pitchFamily="2" charset="-122"/>
              </a:rPr>
              <a:t>三个阶段</a:t>
            </a:r>
          </a:p>
        </p:txBody>
      </p:sp>
    </p:spTree>
    <p:extLst>
      <p:ext uri="{BB962C8B-B14F-4D97-AF65-F5344CB8AC3E}">
        <p14:creationId xmlns:p14="http://schemas.microsoft.com/office/powerpoint/2010/main" val="428075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超级账本 </a:t>
              </a:r>
              <a:r>
                <a:rPr kumimoji="0" lang="en-US" altLang="zh-CN"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(Hyperledger Fabric)</a:t>
              </a: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的运行机制</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sp>
        <p:nvSpPr>
          <p:cNvPr id="6" name="矩形 5">
            <a:extLst>
              <a:ext uri="{FF2B5EF4-FFF2-40B4-BE49-F238E27FC236}">
                <a16:creationId xmlns:a16="http://schemas.microsoft.com/office/drawing/2014/main" xmlns="" id="{56F3EDC1-D5EF-4C3E-BDF8-D865B954732E}"/>
              </a:ext>
            </a:extLst>
          </p:cNvPr>
          <p:cNvSpPr/>
          <p:nvPr/>
        </p:nvSpPr>
        <p:spPr>
          <a:xfrm>
            <a:off x="96841" y="3064523"/>
            <a:ext cx="9522850" cy="2046714"/>
          </a:xfrm>
          <a:prstGeom prst="rect">
            <a:avLst/>
          </a:prstGeom>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Hyperledger Fabric</a:t>
            </a:r>
            <a:r>
              <a:rPr lang="zh-CN" altLang="zh-CN" sz="1600" dirty="0">
                <a:latin typeface="方正姚体" panose="02010601030101010101" pitchFamily="2" charset="-122"/>
                <a:ea typeface="方正姚体" panose="02010601030101010101" pitchFamily="2" charset="-122"/>
                <a:cs typeface="Times New Roman" panose="02020603050405020304" pitchFamily="18" charset="0"/>
              </a:rPr>
              <a:t>的运行过程包含</a:t>
            </a:r>
            <a:r>
              <a:rPr lang="en-US" altLang="zh-CN" sz="1600" dirty="0">
                <a:latin typeface="方正姚体" panose="02010601030101010101" pitchFamily="2" charset="-122"/>
                <a:ea typeface="方正姚体" panose="02010601030101010101" pitchFamily="2" charset="-122"/>
                <a:cs typeface="Times New Roman" panose="02020603050405020304" pitchFamily="18" charset="0"/>
              </a:rPr>
              <a:t>3</a:t>
            </a:r>
            <a:r>
              <a:rPr lang="zh-CN" altLang="zh-CN" sz="1600" dirty="0">
                <a:latin typeface="方正姚体" panose="02010601030101010101" pitchFamily="2" charset="-122"/>
                <a:ea typeface="方正姚体" panose="02010601030101010101" pitchFamily="2" charset="-122"/>
                <a:cs typeface="Times New Roman" panose="02020603050405020304" pitchFamily="18" charset="0"/>
              </a:rPr>
              <a:t>个阶段</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1) </a:t>
            </a:r>
            <a:r>
              <a:rPr lang="zh-CN" altLang="en-US" sz="1400" b="1"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提议（</a:t>
            </a:r>
            <a:r>
              <a:rPr lang="en-US" altLang="zh-CN" sz="14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Proposal</a:t>
            </a:r>
            <a:r>
              <a:rPr lang="zh-CN" altLang="en-US" sz="1400" b="1"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a:t>
            </a: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1400" dirty="0">
                <a:latin typeface="方正姚体" panose="02010601030101010101" pitchFamily="2" charset="-122"/>
                <a:ea typeface="方正姚体" panose="02010601030101010101" pitchFamily="2" charset="-122"/>
                <a:cs typeface="Times New Roman" panose="02020603050405020304" pitchFamily="18" charset="0"/>
              </a:rPr>
              <a:t>应用程序利用</a:t>
            </a: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SDK</a:t>
            </a:r>
            <a:r>
              <a:rPr lang="zh-CN" altLang="en-US" sz="1400" dirty="0">
                <a:latin typeface="方正姚体" panose="02010601030101010101" pitchFamily="2" charset="-122"/>
                <a:ea typeface="方正姚体" panose="02010601030101010101" pitchFamily="2" charset="-122"/>
                <a:cs typeface="Times New Roman" panose="02020603050405020304" pitchFamily="18" charset="0"/>
              </a:rPr>
              <a:t>构造交易提案（</a:t>
            </a: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Proposal</a:t>
            </a:r>
            <a:r>
              <a:rPr lang="zh-CN" altLang="en-US" sz="1400" dirty="0">
                <a:latin typeface="方正姚体" panose="02010601030101010101" pitchFamily="2" charset="-122"/>
                <a:ea typeface="方正姚体" panose="02010601030101010101" pitchFamily="2" charset="-122"/>
                <a:cs typeface="Times New Roman" panose="02020603050405020304" pitchFamily="18" charset="0"/>
              </a:rPr>
              <a:t>）。提案被发送给背书策略所指定的</a:t>
            </a:r>
            <a:endParaRPr lang="en-US" altLang="zh-CN" sz="1400" dirty="0">
              <a:latin typeface="方正姚体" panose="02010601030101010101" pitchFamily="2" charset="-122"/>
              <a:ea typeface="方正姚体" panose="02010601030101010101" pitchFamily="2" charset="-122"/>
              <a:cs typeface="Times New Roman" panose="02020603050405020304" pitchFamily="18" charset="0"/>
            </a:endParaRPr>
          </a:p>
          <a:p>
            <a:r>
              <a:rPr lang="zh-CN" altLang="en-US" sz="1400" dirty="0">
                <a:latin typeface="方正姚体" panose="02010601030101010101" pitchFamily="2" charset="-122"/>
                <a:ea typeface="方正姚体" panose="02010601030101010101" pitchFamily="2" charset="-122"/>
                <a:cs typeface="Times New Roman" panose="02020603050405020304" pitchFamily="18" charset="0"/>
              </a:rPr>
              <a:t>     背书节点集合（</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Endorsing Peers Set</a:t>
            </a:r>
            <a:r>
              <a:rPr lang="zh-CN" altLang="en-US" sz="1400" dirty="0">
                <a:latin typeface="方正姚体" panose="02010601030101010101" pitchFamily="2" charset="-122"/>
                <a:ea typeface="方正姚体" panose="02010601030101010101" pitchFamily="2" charset="-122"/>
                <a:cs typeface="Times New Roman" panose="02020603050405020304" pitchFamily="18" charset="0"/>
              </a:rPr>
              <a:t>）做签名背书</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方正姚体" panose="02010601030101010101" pitchFamily="2" charset="-122"/>
                <a:ea typeface="方正姚体" panose="02010601030101010101" pitchFamily="2" charset="-122"/>
              </a:rPr>
              <a:t> </a:t>
            </a:r>
            <a:r>
              <a:rPr lang="en-US" altLang="zh-CN" b="1" dirty="0">
                <a:solidFill>
                  <a:srgbClr val="0070C0"/>
                </a:solidFill>
                <a:latin typeface="方正姚体" panose="02010601030101010101" pitchFamily="2" charset="-122"/>
                <a:ea typeface="方正姚体" panose="02010601030101010101" pitchFamily="2" charset="-122"/>
              </a:rPr>
              <a:t>2)</a:t>
            </a:r>
            <a:r>
              <a:rPr lang="zh-CN" altLang="en-US" b="1" dirty="0">
                <a:solidFill>
                  <a:srgbClr val="0070C0"/>
                </a:solidFill>
                <a:latin typeface="方正姚体" panose="02010601030101010101" pitchFamily="2" charset="-122"/>
                <a:ea typeface="方正姚体" panose="02010601030101010101" pitchFamily="2" charset="-122"/>
              </a:rPr>
              <a:t>打包（</a:t>
            </a:r>
            <a:r>
              <a:rPr lang="en-US" altLang="zh-CN" sz="14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Packaging</a:t>
            </a:r>
            <a:r>
              <a:rPr lang="zh-CN" altLang="en-US" b="1" dirty="0">
                <a:solidFill>
                  <a:srgbClr val="0070C0"/>
                </a:solidFill>
                <a:latin typeface="方正姚体" panose="02010601030101010101" pitchFamily="2" charset="-122"/>
                <a:ea typeface="方正姚体" panose="02010601030101010101" pitchFamily="2" charset="-122"/>
              </a:rPr>
              <a:t>）</a:t>
            </a:r>
            <a:r>
              <a:rPr lang="en-US" altLang="zh-CN" dirty="0">
                <a:latin typeface="方正姚体" panose="02010601030101010101" pitchFamily="2" charset="-122"/>
                <a:ea typeface="方正姚体" panose="02010601030101010101" pitchFamily="2" charset="-122"/>
              </a:rPr>
              <a:t>: </a:t>
            </a:r>
            <a:r>
              <a:rPr lang="zh-CN" altLang="en-US" dirty="0">
                <a:latin typeface="方正姚体" panose="02010601030101010101" pitchFamily="2" charset="-122"/>
                <a:ea typeface="方正姚体" panose="02010601030101010101" pitchFamily="2" charset="-122"/>
              </a:rPr>
              <a:t>应用程序验证背书节点的签名，并比较各节点返回的背书结果是否一致。</a:t>
            </a:r>
            <a:endParaRPr lang="en-US" altLang="zh-CN" dirty="0">
              <a:latin typeface="方正姚体" panose="02010601030101010101" pitchFamily="2" charset="-122"/>
              <a:ea typeface="方正姚体" panose="02010601030101010101" pitchFamily="2" charset="-122"/>
            </a:endParaRPr>
          </a:p>
          <a:p>
            <a:r>
              <a:rPr lang="zh-CN" altLang="en-US" dirty="0">
                <a:latin typeface="方正姚体" panose="02010601030101010101" pitchFamily="2" charset="-122"/>
                <a:ea typeface="方正姚体" panose="02010601030101010101" pitchFamily="2" charset="-122"/>
              </a:rPr>
              <a:t>    若一致，则将交易提交给排序节点（</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Orderer</a:t>
            </a:r>
            <a:r>
              <a:rPr lang="zh-CN" altLang="en-US" dirty="0">
                <a:latin typeface="方正姚体" panose="02010601030101010101" pitchFamily="2" charset="-122"/>
                <a:ea typeface="方正姚体" panose="02010601030101010101" pitchFamily="2" charset="-122"/>
              </a:rPr>
              <a:t>）做共识排序</a:t>
            </a:r>
            <a:r>
              <a:rPr lang="zh-CN" altLang="en-US" dirty="0"/>
              <a:t>。</a:t>
            </a:r>
            <a:endParaRPr lang="en-US" altLang="zh-CN" dirty="0"/>
          </a:p>
          <a:p>
            <a:endParaRPr lang="en-US" altLang="zh-CN" dirty="0"/>
          </a:p>
          <a:p>
            <a:r>
              <a:rPr lang="en-US" altLang="zh-CN" dirty="0">
                <a:latin typeface="方正姚体" panose="02010601030101010101" pitchFamily="2" charset="-122"/>
                <a:ea typeface="方正姚体" panose="02010601030101010101" pitchFamily="2" charset="-122"/>
              </a:rPr>
              <a:t> </a:t>
            </a:r>
            <a:r>
              <a:rPr lang="en-US" altLang="zh-CN" b="1" dirty="0">
                <a:solidFill>
                  <a:srgbClr val="0070C0"/>
                </a:solidFill>
                <a:latin typeface="方正姚体" panose="02010601030101010101" pitchFamily="2" charset="-122"/>
                <a:ea typeface="方正姚体" panose="02010601030101010101" pitchFamily="2" charset="-122"/>
              </a:rPr>
              <a:t>3) </a:t>
            </a:r>
            <a:r>
              <a:rPr lang="zh-CN" altLang="en-US" b="1" dirty="0">
                <a:solidFill>
                  <a:srgbClr val="0070C0"/>
                </a:solidFill>
                <a:latin typeface="方正姚体" panose="02010601030101010101" pitchFamily="2" charset="-122"/>
                <a:ea typeface="方正姚体" panose="02010601030101010101" pitchFamily="2" charset="-122"/>
              </a:rPr>
              <a:t>验证（</a:t>
            </a:r>
            <a:r>
              <a:rPr lang="en-US" altLang="zh-CN" sz="14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Validation</a:t>
            </a:r>
            <a:r>
              <a:rPr lang="zh-CN" altLang="en-US" b="1" dirty="0">
                <a:solidFill>
                  <a:srgbClr val="0070C0"/>
                </a:solidFill>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：与排序节点相连接的</a:t>
            </a:r>
            <a:r>
              <a:rPr lang="en-US" altLang="zh-CN" sz="1400" dirty="0">
                <a:latin typeface="方正姚体" panose="02010601030101010101" pitchFamily="2" charset="-122"/>
                <a:ea typeface="方正姚体" panose="02010601030101010101" pitchFamily="2" charset="-122"/>
                <a:cs typeface="Times New Roman" panose="02020603050405020304" pitchFamily="18" charset="0"/>
              </a:rPr>
              <a:t>Peer</a:t>
            </a:r>
            <a:r>
              <a:rPr lang="zh-CN" altLang="en-US" dirty="0">
                <a:latin typeface="方正姚体" panose="02010601030101010101" pitchFamily="2" charset="-122"/>
                <a:ea typeface="方正姚体" panose="02010601030101010101" pitchFamily="2" charset="-122"/>
              </a:rPr>
              <a:t>节点逐一验证数据区块中的交易，将新数据区块添加至当前区块链的末端</a:t>
            </a:r>
          </a:p>
        </p:txBody>
      </p:sp>
      <p:pic>
        <p:nvPicPr>
          <p:cNvPr id="16" name="图片 15">
            <a:extLst>
              <a:ext uri="{FF2B5EF4-FFF2-40B4-BE49-F238E27FC236}">
                <a16:creationId xmlns:a16="http://schemas.microsoft.com/office/drawing/2014/main" xmlns="" id="{67DC9D62-1656-4E09-A70A-04320FBDD2B6}"/>
              </a:ext>
            </a:extLst>
          </p:cNvPr>
          <p:cNvPicPr/>
          <p:nvPr/>
        </p:nvPicPr>
        <p:blipFill>
          <a:blip r:embed="rId3"/>
          <a:stretch>
            <a:fillRect/>
          </a:stretch>
        </p:blipFill>
        <p:spPr>
          <a:xfrm>
            <a:off x="1934845" y="627123"/>
            <a:ext cx="5274310" cy="2493645"/>
          </a:xfrm>
          <a:prstGeom prst="rect">
            <a:avLst/>
          </a:prstGeom>
        </p:spPr>
      </p:pic>
    </p:spTree>
    <p:extLst>
      <p:ext uri="{BB962C8B-B14F-4D97-AF65-F5344CB8AC3E}">
        <p14:creationId xmlns:p14="http://schemas.microsoft.com/office/powerpoint/2010/main" val="3721366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以太坊与超级账本的区别</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sp>
        <p:nvSpPr>
          <p:cNvPr id="6" name="矩形 5">
            <a:extLst>
              <a:ext uri="{FF2B5EF4-FFF2-40B4-BE49-F238E27FC236}">
                <a16:creationId xmlns:a16="http://schemas.microsoft.com/office/drawing/2014/main" xmlns="" id="{56F3EDC1-D5EF-4C3E-BDF8-D865B954732E}"/>
              </a:ext>
            </a:extLst>
          </p:cNvPr>
          <p:cNvSpPr/>
          <p:nvPr/>
        </p:nvSpPr>
        <p:spPr>
          <a:xfrm>
            <a:off x="143312" y="1026319"/>
            <a:ext cx="9522850" cy="3477875"/>
          </a:xfrm>
          <a:prstGeom prst="rect">
            <a:avLst/>
          </a:prstGeom>
        </p:spPr>
        <p:txBody>
          <a:bodyPr wrap="square">
            <a:spAutoFit/>
          </a:bodyPr>
          <a:lstStyle/>
          <a:p>
            <a:pPr lvl="0"/>
            <a:r>
              <a:rPr lang="zh-CN" altLang="en-US" sz="1800" dirty="0">
                <a:latin typeface="方正姚体" panose="02010601030101010101" pitchFamily="2" charset="-122"/>
                <a:ea typeface="方正姚体" panose="02010601030101010101" pitchFamily="2" charset="-122"/>
                <a:cs typeface="Times New Roman" panose="02020603050405020304" pitchFamily="18" charset="0"/>
              </a:rPr>
              <a:t>以太坊与超级账本的</a:t>
            </a:r>
            <a:r>
              <a:rPr lang="zh-CN" altLang="en-US" sz="1800" b="1"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区别</a:t>
            </a:r>
            <a:r>
              <a:rPr lang="zh-CN" altLang="en-US" sz="1800" dirty="0">
                <a:latin typeface="方正姚体" panose="02010601030101010101" pitchFamily="2" charset="-122"/>
                <a:ea typeface="方正姚体" panose="02010601030101010101" pitchFamily="2" charset="-122"/>
                <a:cs typeface="Times New Roman" panose="02020603050405020304" pitchFamily="18" charset="0"/>
              </a:rPr>
              <a:t>体现在</a:t>
            </a:r>
            <a:r>
              <a:rPr lang="en-US" altLang="zh-CN" sz="1800" dirty="0">
                <a:latin typeface="方正姚体" panose="02010601030101010101" pitchFamily="2" charset="-122"/>
                <a:ea typeface="方正姚体" panose="02010601030101010101" pitchFamily="2" charset="-122"/>
                <a:cs typeface="Times New Roman" panose="02020603050405020304" pitchFamily="18" charset="0"/>
              </a:rPr>
              <a:t>5</a:t>
            </a:r>
            <a:r>
              <a:rPr lang="zh-CN" altLang="en-US" sz="1800" dirty="0">
                <a:latin typeface="方正姚体" panose="02010601030101010101" pitchFamily="2" charset="-122"/>
                <a:ea typeface="方正姚体" panose="02010601030101010101" pitchFamily="2" charset="-122"/>
                <a:cs typeface="Times New Roman" panose="02020603050405020304" pitchFamily="18" charset="0"/>
              </a:rPr>
              <a:t>个方面</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685800" eaLnBrk="0" fontAlgn="base" latinLnBrk="0" hangingPunct="0">
              <a:lnSpc>
                <a:spcPct val="100000"/>
              </a:lnSpc>
              <a:spcBef>
                <a:spcPct val="0"/>
              </a:spcBef>
              <a:spcAft>
                <a:spcPct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a:r>
              <a:rPr kumimoji="0" lang="en-US" altLang="zh-CN" sz="16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 1)</a:t>
            </a:r>
            <a:r>
              <a:rPr lang="zh-CN" altLang="en-US"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超级账本是一类</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联盟链</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，仅允许获得许可的商业联盟组织参与、共享和维护，因此被认为</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r>
              <a:rPr lang="en-US" altLang="zh-CN" sz="16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并非完全去中心化</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r>
              <a:rPr kumimoji="0" lang="en-US" altLang="zh-CN" sz="14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 </a:t>
            </a:r>
            <a:r>
              <a:rPr lang="en-US" altLang="zh-CN"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超级账本使用</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模块化</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的架构体系</a:t>
            </a:r>
            <a:r>
              <a:rPr lang="en-US" altLang="zh-CN" sz="16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开发者可按需求在平台上自由组合可插拔的身份认证管理、</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共识机制、加密算法等组件，可扩展性强</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marL="0" marR="0" lvl="0" indent="0" algn="l" defTabSz="68580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endParaRPr>
          </a:p>
          <a:p>
            <a:pPr lvl="0"/>
            <a:r>
              <a:rPr kumimoji="0" lang="en-US" altLang="zh-CN" sz="14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 </a:t>
            </a:r>
            <a:r>
              <a:rPr lang="en-US" altLang="zh-CN"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在超级账本协议中，</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没有加密数字货币</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或者燃料（例如以太坊</a:t>
            </a:r>
            <a:r>
              <a:rPr lang="en-US" altLang="zh-CN" sz="1600" dirty="0">
                <a:latin typeface="方正姚体" panose="02010601030101010101" pitchFamily="2" charset="-122"/>
                <a:ea typeface="方正姚体" panose="02010601030101010101" pitchFamily="2" charset="-122"/>
                <a:cs typeface="Times New Roman" panose="02020603050405020304" pitchFamily="18" charset="0"/>
              </a:rPr>
              <a:t>gas</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）的概念</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endParaRPr kumimoji="0" lang="en-US" altLang="zh-CN" sz="1400" b="1" i="0" u="none" strike="noStrike" kern="1200" cap="none" spc="0" normalizeH="0" baseline="0" noProof="0" dirty="0">
              <a:ln>
                <a:noFill/>
              </a:ln>
              <a:solidFill>
                <a:srgbClr val="0070C0"/>
              </a:solidFill>
              <a:effectLst/>
              <a:uLnTx/>
              <a:uFillTx/>
              <a:latin typeface="方正姚体" panose="02010601030101010101" pitchFamily="2" charset="-122"/>
              <a:ea typeface="方正姚体" panose="02010601030101010101" pitchFamily="2" charset="-122"/>
            </a:endParaRPr>
          </a:p>
          <a:p>
            <a:pPr lvl="0"/>
            <a:r>
              <a:rPr lang="en-US" altLang="zh-CN" sz="1400" b="1" dirty="0">
                <a:solidFill>
                  <a:srgbClr val="0070C0"/>
                </a:solidFill>
                <a:latin typeface="方正姚体" panose="02010601030101010101" pitchFamily="2" charset="-122"/>
                <a:ea typeface="方正姚体" panose="02010601030101010101" pitchFamily="2" charset="-122"/>
              </a:rPr>
              <a:t> </a:t>
            </a:r>
            <a:r>
              <a:rPr lang="en-US" altLang="zh-CN"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超级账本中的链码定义了一组资产，资产以</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键</a:t>
            </a:r>
            <a:r>
              <a:rPr lang="en-US" altLang="zh-CN"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值对</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的形式呈现，并且提供了对资产进行操作</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r>
              <a:rPr lang="en-US" altLang="zh-CN" sz="16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以及改变状态的函数</a:t>
            </a:r>
            <a:endParaRPr lang="en-US" altLang="zh-CN" sz="1600" dirty="0">
              <a:latin typeface="方正姚体" panose="02010601030101010101" pitchFamily="2" charset="-122"/>
              <a:ea typeface="方正姚体" panose="02010601030101010101" pitchFamily="2" charset="-122"/>
              <a:cs typeface="Times New Roman" panose="02020603050405020304" pitchFamily="18" charset="0"/>
            </a:endParaRPr>
          </a:p>
          <a:p>
            <a:pPr lvl="0"/>
            <a:endParaRPr kumimoji="0" lang="en-US" altLang="zh-CN" sz="1400" b="1" i="0" u="none" strike="noStrike" kern="1200" cap="none" spc="0" normalizeH="0" baseline="0" noProof="0" dirty="0">
              <a:ln>
                <a:noFill/>
              </a:ln>
              <a:solidFill>
                <a:srgbClr val="0070C0"/>
              </a:solidFill>
              <a:effectLst/>
              <a:uLnTx/>
              <a:uFillTx/>
              <a:latin typeface="方正姚体" panose="02010601030101010101" pitchFamily="2" charset="-122"/>
              <a:ea typeface="方正姚体" panose="02010601030101010101" pitchFamily="2" charset="-122"/>
            </a:endParaRPr>
          </a:p>
          <a:p>
            <a:pPr lvl="0"/>
            <a:r>
              <a:rPr lang="en-US" altLang="zh-CN" sz="1400" b="1" dirty="0">
                <a:solidFill>
                  <a:srgbClr val="0070C0"/>
                </a:solidFill>
                <a:latin typeface="方正姚体" panose="02010601030101010101" pitchFamily="2" charset="-122"/>
                <a:ea typeface="方正姚体" panose="02010601030101010101" pitchFamily="2" charset="-122"/>
              </a:rPr>
              <a:t> </a:t>
            </a:r>
            <a:r>
              <a:rPr lang="en-US" altLang="zh-CN" sz="16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5)  </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合约</a:t>
            </a:r>
            <a:r>
              <a:rPr lang="zh-CN" altLang="en-US" sz="160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执行方式</a:t>
            </a:r>
            <a:r>
              <a:rPr lang="zh-CN" altLang="en-US" sz="1600" dirty="0">
                <a:latin typeface="方正姚体" panose="02010601030101010101" pitchFamily="2" charset="-122"/>
                <a:ea typeface="方正姚体" panose="02010601030101010101" pitchFamily="2" charset="-122"/>
                <a:cs typeface="Times New Roman" panose="02020603050405020304" pitchFamily="18" charset="0"/>
              </a:rPr>
              <a:t>不同</a:t>
            </a:r>
          </a:p>
        </p:txBody>
      </p:sp>
    </p:spTree>
    <p:extLst>
      <p:ext uri="{BB962C8B-B14F-4D97-AF65-F5344CB8AC3E}">
        <p14:creationId xmlns:p14="http://schemas.microsoft.com/office/powerpoint/2010/main" val="272122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1</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3</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4</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2</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5</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6</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800606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智能合约的运行机制</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6" name="图片 5">
            <a:extLst>
              <a:ext uri="{FF2B5EF4-FFF2-40B4-BE49-F238E27FC236}">
                <a16:creationId xmlns:a16="http://schemas.microsoft.com/office/drawing/2014/main" xmlns="" id="{85F82B10-4D6A-4FD4-8AFF-4BDFBA13AF6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186" y="697709"/>
            <a:ext cx="4189730" cy="3881735"/>
          </a:xfrm>
          <a:prstGeom prst="rect">
            <a:avLst/>
          </a:prstGeom>
        </p:spPr>
      </p:pic>
      <p:sp>
        <p:nvSpPr>
          <p:cNvPr id="7" name="Rectangle 24">
            <a:extLst>
              <a:ext uri="{FF2B5EF4-FFF2-40B4-BE49-F238E27FC236}">
                <a16:creationId xmlns:a16="http://schemas.microsoft.com/office/drawing/2014/main" xmlns="" id="{6138EE04-1161-4788-8B7E-164E2FB477BE}"/>
              </a:ext>
            </a:extLst>
          </p:cNvPr>
          <p:cNvSpPr>
            <a:spLocks noChangeArrowheads="1"/>
          </p:cNvSpPr>
          <p:nvPr/>
        </p:nvSpPr>
        <p:spPr bwMode="auto">
          <a:xfrm>
            <a:off x="1828800" y="4687835"/>
            <a:ext cx="1755648"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zh-CN" sz="1400" b="1" dirty="0">
                <a:solidFill>
                  <a:srgbClr val="0070C0"/>
                </a:solidFill>
                <a:latin typeface="方正姚体" panose="02010601030101010101" pitchFamily="2" charset="-122"/>
                <a:ea typeface="方正姚体" panose="02010601030101010101" pitchFamily="2" charset="-122"/>
              </a:rPr>
              <a:t>智能合约</a:t>
            </a:r>
            <a:r>
              <a:rPr lang="zh-CN" altLang="en-US" sz="1400" b="1" dirty="0">
                <a:solidFill>
                  <a:srgbClr val="0070C0"/>
                </a:solidFill>
                <a:latin typeface="方正姚体" panose="02010601030101010101" pitchFamily="2" charset="-122"/>
                <a:ea typeface="方正姚体" panose="02010601030101010101" pitchFamily="2" charset="-122"/>
              </a:rPr>
              <a:t>的</a:t>
            </a:r>
            <a:r>
              <a:rPr lang="zh-CN" altLang="zh-CN" sz="1400" b="1" dirty="0">
                <a:solidFill>
                  <a:srgbClr val="0070C0"/>
                </a:solidFill>
                <a:latin typeface="方正姚体" panose="02010601030101010101" pitchFamily="2" charset="-122"/>
                <a:ea typeface="方正姚体" panose="02010601030101010101" pitchFamily="2" charset="-122"/>
              </a:rPr>
              <a:t>运行机制</a:t>
            </a:r>
            <a:endParaRPr lang="en-US" altLang="zh-CN" sz="1400" b="1" dirty="0">
              <a:solidFill>
                <a:srgbClr val="0070C0"/>
              </a:solidFill>
              <a:latin typeface="方正姚体" panose="02010601030101010101" pitchFamily="2" charset="-122"/>
              <a:ea typeface="方正姚体" panose="02010601030101010101" pitchFamily="2" charset="-122"/>
            </a:endParaRPr>
          </a:p>
        </p:txBody>
      </p:sp>
      <p:sp>
        <p:nvSpPr>
          <p:cNvPr id="2" name="文本框 1">
            <a:extLst>
              <a:ext uri="{FF2B5EF4-FFF2-40B4-BE49-F238E27FC236}">
                <a16:creationId xmlns:a16="http://schemas.microsoft.com/office/drawing/2014/main" xmlns="" id="{B4C8FB17-3DBF-4F7E-8657-74F92ACEAFAD}"/>
              </a:ext>
            </a:extLst>
          </p:cNvPr>
          <p:cNvSpPr txBox="1"/>
          <p:nvPr/>
        </p:nvSpPr>
        <p:spPr>
          <a:xfrm>
            <a:off x="4495282" y="788110"/>
            <a:ext cx="4462272" cy="4031873"/>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智能合约一般具有</a:t>
            </a:r>
            <a:r>
              <a:rPr lang="zh-CN" altLang="zh-CN" sz="1600" dirty="0">
                <a:solidFill>
                  <a:srgbClr val="FF0000"/>
                </a:solidFill>
                <a:latin typeface="方正姚体" panose="02010601030101010101" pitchFamily="2" charset="-122"/>
                <a:ea typeface="方正姚体" panose="02010601030101010101" pitchFamily="2" charset="-122"/>
              </a:rPr>
              <a:t>值和状态</a:t>
            </a:r>
            <a:r>
              <a:rPr lang="zh-CN" altLang="zh-CN" sz="1600" dirty="0">
                <a:latin typeface="方正姚体" panose="02010601030101010101" pitchFamily="2" charset="-122"/>
                <a:ea typeface="方正姚体" panose="02010601030101010101" pitchFamily="2" charset="-122"/>
              </a:rPr>
              <a:t>两个属性，代码中预置了合约条款的相应</a:t>
            </a:r>
            <a:r>
              <a:rPr lang="zh-CN" altLang="zh-CN" sz="1600" dirty="0">
                <a:solidFill>
                  <a:srgbClr val="FF0000"/>
                </a:solidFill>
                <a:latin typeface="方正姚体" panose="02010601030101010101" pitchFamily="2" charset="-122"/>
                <a:ea typeface="方正姚体" panose="02010601030101010101" pitchFamily="2" charset="-122"/>
              </a:rPr>
              <a:t>触发场景和响应规则</a:t>
            </a:r>
            <a:r>
              <a:rPr lang="zh-CN" altLang="zh-CN" sz="1600" dirty="0">
                <a:latin typeface="方正姚体" panose="02010601030101010101" pitchFamily="2" charset="-122"/>
                <a:ea typeface="方正姚体" panose="02010601030101010101" pitchFamily="2" charset="-122"/>
              </a:rPr>
              <a:t>，智能合约经多方共同协定、各自签署后随用户发起的</a:t>
            </a:r>
            <a:r>
              <a:rPr lang="zh-CN" altLang="zh-CN" sz="1600" dirty="0">
                <a:solidFill>
                  <a:srgbClr val="FF0000"/>
                </a:solidFill>
                <a:latin typeface="方正姚体" panose="02010601030101010101" pitchFamily="2" charset="-122"/>
                <a:ea typeface="方正姚体" panose="02010601030101010101" pitchFamily="2" charset="-122"/>
              </a:rPr>
              <a:t>交易提交</a:t>
            </a:r>
            <a:r>
              <a:rPr lang="zh-CN" altLang="zh-CN" sz="1600" dirty="0">
                <a:latin typeface="方正姚体" panose="02010601030101010101" pitchFamily="2" charset="-122"/>
                <a:ea typeface="方正姚体" panose="02010601030101010101" pitchFamily="2" charset="-122"/>
              </a:rPr>
              <a:t>，经</a:t>
            </a:r>
            <a:r>
              <a:rPr lang="en-US" altLang="zh-CN" sz="1600" dirty="0">
                <a:latin typeface="方正姚体" panose="02010601030101010101" pitchFamily="2" charset="-122"/>
                <a:ea typeface="方正姚体" panose="02010601030101010101" pitchFamily="2" charset="-122"/>
              </a:rPr>
              <a:t> P2P </a:t>
            </a:r>
            <a:r>
              <a:rPr lang="zh-CN" altLang="zh-CN" sz="1600" dirty="0">
                <a:latin typeface="方正姚体" panose="02010601030101010101" pitchFamily="2" charset="-122"/>
                <a:ea typeface="方正姚体" panose="02010601030101010101" pitchFamily="2" charset="-122"/>
              </a:rPr>
              <a:t>网络传播，矿工验证后存储在区块链特定区块中，用户得到返回的</a:t>
            </a:r>
            <a:r>
              <a:rPr lang="zh-CN" altLang="zh-CN" sz="1600" dirty="0">
                <a:solidFill>
                  <a:srgbClr val="FF0000"/>
                </a:solidFill>
                <a:latin typeface="方正姚体" panose="02010601030101010101" pitchFamily="2" charset="-122"/>
                <a:ea typeface="方正姚体" panose="02010601030101010101" pitchFamily="2" charset="-122"/>
              </a:rPr>
              <a:t>合约地址及合约接口</a:t>
            </a:r>
            <a:r>
              <a:rPr lang="zh-CN" altLang="zh-CN" sz="1600" dirty="0">
                <a:latin typeface="方正姚体" panose="02010601030101010101" pitchFamily="2" charset="-122"/>
                <a:ea typeface="方正姚体" panose="02010601030101010101" pitchFamily="2" charset="-122"/>
              </a:rPr>
              <a:t>等信息后即可通过发起</a:t>
            </a:r>
            <a:r>
              <a:rPr lang="zh-CN" altLang="zh-CN" sz="1600" dirty="0">
                <a:solidFill>
                  <a:srgbClr val="FF0000"/>
                </a:solidFill>
                <a:latin typeface="方正姚体" panose="02010601030101010101" pitchFamily="2" charset="-122"/>
                <a:ea typeface="方正姚体" panose="02010601030101010101" pitchFamily="2" charset="-122"/>
              </a:rPr>
              <a:t>交易来调用</a:t>
            </a:r>
            <a:r>
              <a:rPr lang="zh-CN" altLang="zh-CN" sz="1600" dirty="0">
                <a:latin typeface="方正姚体" panose="02010601030101010101" pitchFamily="2" charset="-122"/>
                <a:ea typeface="方正姚体" panose="02010601030101010101" pitchFamily="2" charset="-122"/>
              </a:rPr>
              <a:t>合约。矿工受系统预设的</a:t>
            </a:r>
            <a:r>
              <a:rPr lang="zh-CN" altLang="zh-CN" sz="1600" dirty="0">
                <a:solidFill>
                  <a:srgbClr val="FF0000"/>
                </a:solidFill>
                <a:latin typeface="方正姚体" panose="02010601030101010101" pitchFamily="2" charset="-122"/>
                <a:ea typeface="方正姚体" panose="02010601030101010101" pitchFamily="2" charset="-122"/>
              </a:rPr>
              <a:t>激励机制</a:t>
            </a:r>
            <a:r>
              <a:rPr lang="zh-CN" altLang="zh-CN" sz="1600" dirty="0">
                <a:latin typeface="方正姚体" panose="02010601030101010101" pitchFamily="2" charset="-122"/>
                <a:ea typeface="方正姚体" panose="02010601030101010101" pitchFamily="2" charset="-122"/>
              </a:rPr>
              <a:t>激励，将贡献自身算力来验证交易，矿工收到合约创建或调用交易后在</a:t>
            </a:r>
            <a:r>
              <a:rPr lang="zh-CN" altLang="zh-CN" sz="1600" dirty="0">
                <a:solidFill>
                  <a:srgbClr val="FF0000"/>
                </a:solidFill>
                <a:latin typeface="方正姚体" panose="02010601030101010101" pitchFamily="2" charset="-122"/>
                <a:ea typeface="方正姚体" panose="02010601030101010101" pitchFamily="2" charset="-122"/>
              </a:rPr>
              <a:t>本地沙箱执行环境</a:t>
            </a:r>
            <a:r>
              <a:rPr lang="zh-CN" altLang="zh-CN" sz="1600" dirty="0">
                <a:latin typeface="方正姚体" panose="02010601030101010101" pitchFamily="2" charset="-122"/>
                <a:ea typeface="方正姚体" panose="02010601030101010101" pitchFamily="2" charset="-122"/>
              </a:rPr>
              <a:t>（如以太坊虚拟机）中创建合约或执行合约代码，合约代码根据</a:t>
            </a:r>
            <a:r>
              <a:rPr lang="zh-CN" altLang="zh-CN" sz="1600" dirty="0">
                <a:solidFill>
                  <a:srgbClr val="FF0000"/>
                </a:solidFill>
                <a:latin typeface="方正姚体" panose="02010601030101010101" pitchFamily="2" charset="-122"/>
                <a:ea typeface="方正姚体" panose="02010601030101010101" pitchFamily="2" charset="-122"/>
              </a:rPr>
              <a:t>可信外部数据源</a:t>
            </a:r>
            <a:r>
              <a:rPr lang="zh-CN" altLang="zh-CN" sz="1600" dirty="0">
                <a:latin typeface="方正姚体" panose="02010601030101010101" pitchFamily="2" charset="-122"/>
                <a:ea typeface="方正姚体" panose="02010601030101010101" pitchFamily="2" charset="-122"/>
              </a:rPr>
              <a:t>（也称为预言机，</a:t>
            </a:r>
            <a:r>
              <a:rPr lang="en-US" altLang="zh-CN" sz="1600" dirty="0">
                <a:latin typeface="方正姚体" panose="02010601030101010101" pitchFamily="2" charset="-122"/>
                <a:ea typeface="方正姚体" panose="02010601030101010101" pitchFamily="2" charset="-122"/>
              </a:rPr>
              <a:t>Oracle</a:t>
            </a:r>
            <a:r>
              <a:rPr lang="zh-CN" altLang="zh-CN" sz="1600" dirty="0">
                <a:latin typeface="方正姚体" panose="02010601030101010101" pitchFamily="2" charset="-122"/>
                <a:ea typeface="方正姚体" panose="02010601030101010101" pitchFamily="2" charset="-122"/>
              </a:rPr>
              <a:t>）和世界状态的检查信息，自动判断当前所处场景是否满足合约触发条件，以严格执行响应规则并</a:t>
            </a:r>
            <a:r>
              <a:rPr lang="zh-CN" altLang="zh-CN" sz="1600" dirty="0">
                <a:solidFill>
                  <a:srgbClr val="FF0000"/>
                </a:solidFill>
                <a:latin typeface="方正姚体" panose="02010601030101010101" pitchFamily="2" charset="-122"/>
                <a:ea typeface="方正姚体" panose="02010601030101010101" pitchFamily="2" charset="-122"/>
              </a:rPr>
              <a:t>更新世界状态</a:t>
            </a:r>
            <a:r>
              <a:rPr lang="zh-CN" altLang="zh-CN" sz="1600" dirty="0">
                <a:latin typeface="方正姚体" panose="02010601030101010101" pitchFamily="2" charset="-122"/>
                <a:ea typeface="方正姚体" panose="02010601030101010101" pitchFamily="2" charset="-122"/>
              </a:rPr>
              <a:t>。交易验证有效后被打包进新的数据区块，新区块经</a:t>
            </a:r>
            <a:r>
              <a:rPr lang="zh-CN" altLang="zh-CN" sz="1600" dirty="0">
                <a:solidFill>
                  <a:srgbClr val="FF0000"/>
                </a:solidFill>
                <a:latin typeface="方正姚体" panose="02010601030101010101" pitchFamily="2" charset="-122"/>
                <a:ea typeface="方正姚体" panose="02010601030101010101" pitchFamily="2" charset="-122"/>
              </a:rPr>
              <a:t>共识算法</a:t>
            </a:r>
            <a:r>
              <a:rPr lang="zh-CN" altLang="zh-CN" sz="1600" dirty="0">
                <a:latin typeface="方正姚体" panose="02010601030101010101" pitchFamily="2" charset="-122"/>
                <a:ea typeface="方正姚体" panose="02010601030101010101" pitchFamily="2" charset="-122"/>
              </a:rPr>
              <a:t>认证后链接到区块链主链，所有</a:t>
            </a:r>
            <a:r>
              <a:rPr lang="zh-CN" altLang="zh-CN" sz="1600" dirty="0">
                <a:solidFill>
                  <a:srgbClr val="FF0000"/>
                </a:solidFill>
                <a:latin typeface="方正姚体" panose="02010601030101010101" pitchFamily="2" charset="-122"/>
                <a:ea typeface="方正姚体" panose="02010601030101010101" pitchFamily="2" charset="-122"/>
              </a:rPr>
              <a:t>更新生效</a:t>
            </a:r>
            <a:r>
              <a:rPr lang="zh-CN" altLang="zh-CN" sz="1600" dirty="0">
                <a:latin typeface="方正姚体" panose="02010601030101010101" pitchFamily="2" charset="-122"/>
                <a:ea typeface="方正姚体" panose="02010601030101010101" pitchFamily="2" charset="-122"/>
              </a:rPr>
              <a:t>。</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1380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背景：区块链简介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0A941592-06B1-4896-9938-F6D51BD81C5D}"/>
              </a:ext>
            </a:extLst>
          </p:cNvPr>
          <p:cNvSpPr/>
          <p:nvPr/>
        </p:nvSpPr>
        <p:spPr>
          <a:xfrm>
            <a:off x="426542" y="757776"/>
            <a:ext cx="6908681" cy="830997"/>
          </a:xfrm>
          <a:prstGeom prst="rect">
            <a:avLst/>
          </a:prstGeom>
        </p:spPr>
        <p:txBody>
          <a:bodyPr wrap="squar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区块链</a:t>
            </a:r>
            <a:r>
              <a:rPr lang="zh-CN" altLang="en-US" sz="1600" dirty="0">
                <a:latin typeface="方正姚体" panose="02010601030101010101" pitchFamily="2" charset="-122"/>
                <a:ea typeface="方正姚体" panose="02010601030101010101" pitchFamily="2" charset="-122"/>
              </a:rPr>
              <a:t>：是一种按照时间顺序将数据区块以链条的方式组合成特定数据结构, 并以密码学方式保证的不可篡改和不可伪造的</a:t>
            </a:r>
            <a:r>
              <a:rPr lang="zh-CN" altLang="en-US" sz="1600" dirty="0">
                <a:solidFill>
                  <a:srgbClr val="FF0000"/>
                </a:solidFill>
                <a:latin typeface="方正姚体" panose="02010601030101010101" pitchFamily="2" charset="-122"/>
                <a:ea typeface="方正姚体" panose="02010601030101010101" pitchFamily="2" charset="-122"/>
              </a:rPr>
              <a:t>去中心化共享账本</a:t>
            </a:r>
            <a:r>
              <a:rPr lang="zh-CN" altLang="en-US" sz="1600" dirty="0">
                <a:latin typeface="方正姚体" panose="02010601030101010101" pitchFamily="2" charset="-122"/>
                <a:ea typeface="方正姚体" panose="02010601030101010101" pitchFamily="2" charset="-122"/>
              </a:rPr>
              <a:t>(Decentralizd shared ledger)。</a:t>
            </a:r>
          </a:p>
        </p:txBody>
      </p:sp>
      <p:pic>
        <p:nvPicPr>
          <p:cNvPr id="3" name="图片 2">
            <a:extLst>
              <a:ext uri="{FF2B5EF4-FFF2-40B4-BE49-F238E27FC236}">
                <a16:creationId xmlns:a16="http://schemas.microsoft.com/office/drawing/2014/main" xmlns="" id="{25C1318C-CCD2-444D-8186-2BF5B9011D83}"/>
              </a:ext>
            </a:extLst>
          </p:cNvPr>
          <p:cNvPicPr>
            <a:picLocks noChangeAspect="1"/>
          </p:cNvPicPr>
          <p:nvPr/>
        </p:nvPicPr>
        <p:blipFill>
          <a:blip r:embed="rId3"/>
          <a:stretch>
            <a:fillRect/>
          </a:stretch>
        </p:blipFill>
        <p:spPr>
          <a:xfrm>
            <a:off x="1558523" y="1649637"/>
            <a:ext cx="5873518" cy="2091303"/>
          </a:xfrm>
          <a:prstGeom prst="rect">
            <a:avLst/>
          </a:prstGeom>
        </p:spPr>
      </p:pic>
      <p:sp>
        <p:nvSpPr>
          <p:cNvPr id="4" name="矩形 3">
            <a:extLst>
              <a:ext uri="{FF2B5EF4-FFF2-40B4-BE49-F238E27FC236}">
                <a16:creationId xmlns:a16="http://schemas.microsoft.com/office/drawing/2014/main" xmlns="" id="{B64D7F44-F3D6-4B3B-8BDA-7C31F84BB0D1}"/>
              </a:ext>
            </a:extLst>
          </p:cNvPr>
          <p:cNvSpPr/>
          <p:nvPr/>
        </p:nvSpPr>
        <p:spPr>
          <a:xfrm>
            <a:off x="491123" y="4331025"/>
            <a:ext cx="5724644" cy="338554"/>
          </a:xfrm>
          <a:prstGeom prst="rect">
            <a:avLst/>
          </a:prstGeom>
        </p:spPr>
        <p:txBody>
          <a:bodyPr wrap="non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优势</a:t>
            </a:r>
            <a:r>
              <a:rPr lang="zh-CN" altLang="en-US" sz="1600" dirty="0">
                <a:latin typeface="方正姚体" panose="02010601030101010101" pitchFamily="2" charset="-122"/>
                <a:ea typeface="方正姚体" panose="02010601030101010101" pitchFamily="2" charset="-122"/>
              </a:rPr>
              <a:t>：去中心化、去信任、不可篡改、开放自治、匿名可溯源</a:t>
            </a:r>
          </a:p>
        </p:txBody>
      </p:sp>
      <p:sp>
        <p:nvSpPr>
          <p:cNvPr id="5" name="矩形 4">
            <a:extLst>
              <a:ext uri="{FF2B5EF4-FFF2-40B4-BE49-F238E27FC236}">
                <a16:creationId xmlns:a16="http://schemas.microsoft.com/office/drawing/2014/main" xmlns="" id="{15B8A800-07F8-496F-801C-F85013EFFC04}"/>
              </a:ext>
            </a:extLst>
          </p:cNvPr>
          <p:cNvSpPr/>
          <p:nvPr/>
        </p:nvSpPr>
        <p:spPr>
          <a:xfrm>
            <a:off x="491123" y="3911487"/>
            <a:ext cx="6330167" cy="338554"/>
          </a:xfrm>
          <a:prstGeom prst="rect">
            <a:avLst/>
          </a:prstGeom>
        </p:spPr>
        <p:txBody>
          <a:bodyPr wrap="squar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关键技术</a:t>
            </a:r>
            <a:r>
              <a:rPr lang="zh-CN" altLang="en-US" sz="1600" dirty="0">
                <a:latin typeface="方正姚体" panose="02010601030101010101" pitchFamily="2" charset="-122"/>
                <a:ea typeface="方正姚体" panose="02010601030101010101" pitchFamily="2" charset="-122"/>
              </a:rPr>
              <a:t>：P2P协议、非对称加密、共识机制、时间戳、块链结构等</a:t>
            </a:r>
          </a:p>
        </p:txBody>
      </p:sp>
    </p:spTree>
    <p:extLst>
      <p:ext uri="{BB962C8B-B14F-4D97-AF65-F5344CB8AC3E}">
        <p14:creationId xmlns:p14="http://schemas.microsoft.com/office/powerpoint/2010/main" val="2751178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的基础架构模型</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xmlns="" id="{FE2DA412-F20B-493B-A703-AAD2EF0B8BB6}"/>
              </a:ext>
            </a:extLst>
          </p:cNvPr>
          <p:cNvSpPr/>
          <p:nvPr/>
        </p:nvSpPr>
        <p:spPr>
          <a:xfrm>
            <a:off x="3776844" y="4472818"/>
            <a:ext cx="1980029" cy="307777"/>
          </a:xfrm>
          <a:prstGeom prst="rect">
            <a:avLst/>
          </a:prstGeom>
        </p:spPr>
        <p:txBody>
          <a:bodyPr wrap="none">
            <a:spAutoFit/>
          </a:bodyPr>
          <a:lstStyle/>
          <a:p>
            <a:r>
              <a:rPr lang="zh-CN" altLang="en-US" sz="1400" b="1" dirty="0">
                <a:solidFill>
                  <a:srgbClr val="0070C0"/>
                </a:solidFill>
                <a:latin typeface="方正姚体" panose="02010601030101010101" pitchFamily="2" charset="-122"/>
                <a:ea typeface="方正姚体" panose="02010601030101010101" pitchFamily="2" charset="-122"/>
              </a:rPr>
              <a:t>智能合约基础架构模型</a:t>
            </a:r>
          </a:p>
        </p:txBody>
      </p:sp>
      <p:pic>
        <p:nvPicPr>
          <p:cNvPr id="4" name="图片 3">
            <a:extLst>
              <a:ext uri="{FF2B5EF4-FFF2-40B4-BE49-F238E27FC236}">
                <a16:creationId xmlns:a16="http://schemas.microsoft.com/office/drawing/2014/main" xmlns="" id="{F3B6E72F-E891-4359-B855-26A1DEA17E73}"/>
              </a:ext>
            </a:extLst>
          </p:cNvPr>
          <p:cNvPicPr>
            <a:picLocks noChangeAspect="1"/>
          </p:cNvPicPr>
          <p:nvPr/>
        </p:nvPicPr>
        <p:blipFill>
          <a:blip r:embed="rId3"/>
          <a:stretch>
            <a:fillRect/>
          </a:stretch>
        </p:blipFill>
        <p:spPr>
          <a:xfrm>
            <a:off x="2272450" y="626333"/>
            <a:ext cx="4860579" cy="3809470"/>
          </a:xfrm>
          <a:prstGeom prst="rect">
            <a:avLst/>
          </a:prstGeom>
        </p:spPr>
      </p:pic>
    </p:spTree>
    <p:extLst>
      <p:ext uri="{BB962C8B-B14F-4D97-AF65-F5344CB8AC3E}">
        <p14:creationId xmlns:p14="http://schemas.microsoft.com/office/powerpoint/2010/main" val="76551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智能合约的基础架构：基础设施层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F2B6669A-4212-4C21-8F3F-9286238CC9B3}"/>
              </a:ext>
            </a:extLst>
          </p:cNvPr>
          <p:cNvSpPr/>
          <p:nvPr/>
        </p:nvSpPr>
        <p:spPr>
          <a:xfrm>
            <a:off x="744201" y="2002750"/>
            <a:ext cx="8260196" cy="1323439"/>
          </a:xfrm>
          <a:prstGeom prst="rect">
            <a:avLst/>
          </a:prstGeom>
        </p:spPr>
        <p:txBody>
          <a:bodyPr wrap="square">
            <a:spAutoFit/>
          </a:bodyPr>
          <a:lstStyle/>
          <a:p>
            <a:r>
              <a:rPr lang="zh-CN" altLang="en-US" sz="1600" dirty="0">
                <a:latin typeface="方正姚体" panose="02010601030101010101" pitchFamily="2" charset="-122"/>
                <a:ea typeface="方正姚体" panose="02010601030101010101" pitchFamily="2" charset="-122"/>
              </a:rPr>
              <a:t>  </a:t>
            </a:r>
            <a:r>
              <a:rPr lang="zh-CN" altLang="en-US" sz="1600" b="1" dirty="0">
                <a:solidFill>
                  <a:srgbClr val="0070C0"/>
                </a:solidFill>
                <a:latin typeface="方正姚体" panose="02010601030101010101" pitchFamily="2" charset="-122"/>
                <a:ea typeface="方正姚体" panose="02010601030101010101" pitchFamily="2" charset="-122"/>
              </a:rPr>
              <a:t>可信开发环境</a:t>
            </a:r>
            <a:r>
              <a:rPr lang="zh-CN" altLang="en-US" sz="1600" dirty="0">
                <a:latin typeface="方正姚体" panose="02010601030101010101" pitchFamily="2" charset="-122"/>
                <a:ea typeface="方正姚体" panose="02010601030101010101" pitchFamily="2" charset="-122"/>
              </a:rPr>
              <a:t>：编程语言、集成开发环境(</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IDE</a:t>
            </a:r>
            <a:r>
              <a:rPr lang="zh-CN" altLang="en-US" sz="1600" dirty="0">
                <a:latin typeface="方正姚体" panose="02010601030101010101" pitchFamily="2" charset="-122"/>
                <a:ea typeface="方正姚体" panose="02010601030101010101" pitchFamily="2" charset="-122"/>
              </a:rPr>
              <a:t>)、开发框架、客户端、钱包等</a:t>
            </a:r>
          </a:p>
          <a:p>
            <a:endParaRPr lang="zh-CN" altLang="en-US" sz="1600" dirty="0">
              <a:latin typeface="方正姚体" panose="02010601030101010101" pitchFamily="2" charset="-122"/>
              <a:ea typeface="方正姚体" panose="02010601030101010101" pitchFamily="2" charset="-122"/>
            </a:endParaRPr>
          </a:p>
          <a:p>
            <a:r>
              <a:rPr lang="zh-CN" altLang="en-US" sz="1600" dirty="0">
                <a:latin typeface="方正姚体" panose="02010601030101010101" pitchFamily="2" charset="-122"/>
                <a:ea typeface="方正姚体" panose="02010601030101010101" pitchFamily="2" charset="-122"/>
              </a:rPr>
              <a:t>  </a:t>
            </a:r>
            <a:r>
              <a:rPr lang="zh-CN" altLang="en-US" sz="1600" b="1" dirty="0">
                <a:solidFill>
                  <a:srgbClr val="0070C0"/>
                </a:solidFill>
                <a:latin typeface="方正姚体" panose="02010601030101010101" pitchFamily="2" charset="-122"/>
                <a:ea typeface="方正姚体" panose="02010601030101010101" pitchFamily="2" charset="-122"/>
              </a:rPr>
              <a:t>可信执行环境</a:t>
            </a:r>
            <a:r>
              <a:rPr lang="zh-CN" altLang="en-US" sz="1600" dirty="0">
                <a:latin typeface="方正姚体" panose="02010601030101010101" pitchFamily="2" charset="-122"/>
                <a:ea typeface="方正姚体" panose="02010601030101010101" pitchFamily="2" charset="-122"/>
              </a:rPr>
              <a:t>：以太坊虚拟机(</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Ethereum Virtual Machine</a:t>
            </a:r>
            <a:r>
              <a:rPr lang="zh-CN" altLang="en-US" sz="1600" dirty="0">
                <a:latin typeface="方正姚体" panose="02010601030101010101" pitchFamily="2" charset="-122"/>
                <a:ea typeface="方正姚体" panose="02010601030101010101" pitchFamily="2" charset="-122"/>
              </a:rPr>
              <a:t>)、</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Docker</a:t>
            </a:r>
            <a:r>
              <a:rPr lang="zh-CN" altLang="en-US" sz="1600" dirty="0">
                <a:latin typeface="方正姚体" panose="02010601030101010101" pitchFamily="2" charset="-122"/>
                <a:ea typeface="方正姚体" panose="02010601030101010101" pitchFamily="2" charset="-122"/>
              </a:rPr>
              <a:t>容器等</a:t>
            </a:r>
          </a:p>
          <a:p>
            <a:r>
              <a:rPr lang="zh-CN" altLang="en-US" sz="1600" dirty="0">
                <a:latin typeface="方正姚体" panose="02010601030101010101" pitchFamily="2" charset="-122"/>
                <a:ea typeface="方正姚体" panose="02010601030101010101" pitchFamily="2" charset="-122"/>
              </a:rPr>
              <a:t>  </a:t>
            </a:r>
          </a:p>
          <a:p>
            <a:r>
              <a:rPr lang="zh-CN" altLang="en-US" sz="1600" dirty="0">
                <a:latin typeface="方正姚体" panose="02010601030101010101" pitchFamily="2" charset="-122"/>
                <a:ea typeface="方正姚体" panose="02010601030101010101" pitchFamily="2" charset="-122"/>
              </a:rPr>
              <a:t>  </a:t>
            </a:r>
            <a:r>
              <a:rPr lang="zh-CN" altLang="en-US" sz="1600" b="1" dirty="0">
                <a:solidFill>
                  <a:srgbClr val="0070C0"/>
                </a:solidFill>
                <a:latin typeface="方正姚体" panose="02010601030101010101" pitchFamily="2" charset="-122"/>
                <a:ea typeface="方正姚体" panose="02010601030101010101" pitchFamily="2" charset="-122"/>
              </a:rPr>
              <a:t>可信数据源(预言机</a:t>
            </a:r>
            <a:r>
              <a:rPr lang="en-US" altLang="zh-CN" sz="1600" b="1" dirty="0">
                <a:solidFill>
                  <a:srgbClr val="0070C0"/>
                </a:solidFill>
                <a:latin typeface="方正姚体" panose="02010601030101010101" pitchFamily="2" charset="-122"/>
                <a:ea typeface="方正姚体" panose="02010601030101010101" pitchFamily="2" charset="-122"/>
              </a:rPr>
              <a:t>,</a:t>
            </a:r>
            <a:r>
              <a:rPr lang="zh-CN" altLang="en-US" sz="1600" b="1" dirty="0">
                <a:solidFill>
                  <a:srgbClr val="0070C0"/>
                </a:solidFill>
                <a:latin typeface="方正姚体" panose="02010601030101010101" pitchFamily="2" charset="-122"/>
                <a:ea typeface="方正姚体" panose="02010601030101010101" pitchFamily="2" charset="-122"/>
              </a:rPr>
              <a:t>Oracles)</a:t>
            </a:r>
            <a:r>
              <a:rPr lang="zh-CN" altLang="en-US" sz="1600" dirty="0">
                <a:latin typeface="方正姚体" panose="02010601030101010101" pitchFamily="2" charset="-122"/>
                <a:ea typeface="方正姚体" panose="02010601030101010101" pitchFamily="2" charset="-122"/>
              </a:rPr>
              <a:t>：为智能合约提供链外信息，以触发相应智能合约的逻辑判断</a:t>
            </a:r>
          </a:p>
        </p:txBody>
      </p:sp>
      <p:pic>
        <p:nvPicPr>
          <p:cNvPr id="3" name="图片 2">
            <a:extLst>
              <a:ext uri="{FF2B5EF4-FFF2-40B4-BE49-F238E27FC236}">
                <a16:creationId xmlns:a16="http://schemas.microsoft.com/office/drawing/2014/main" xmlns="" id="{03BAB71D-4EE1-4BA7-8BA8-48F7EFEF213B}"/>
              </a:ext>
            </a:extLst>
          </p:cNvPr>
          <p:cNvPicPr>
            <a:picLocks noChangeAspect="1"/>
          </p:cNvPicPr>
          <p:nvPr/>
        </p:nvPicPr>
        <p:blipFill>
          <a:blip r:embed="rId3"/>
          <a:stretch>
            <a:fillRect/>
          </a:stretch>
        </p:blipFill>
        <p:spPr>
          <a:xfrm>
            <a:off x="3946773" y="3491979"/>
            <a:ext cx="829663" cy="1161816"/>
          </a:xfrm>
          <a:prstGeom prst="rect">
            <a:avLst/>
          </a:prstGeom>
        </p:spPr>
      </p:pic>
      <p:pic>
        <p:nvPicPr>
          <p:cNvPr id="4" name="图片 3">
            <a:extLst>
              <a:ext uri="{FF2B5EF4-FFF2-40B4-BE49-F238E27FC236}">
                <a16:creationId xmlns:a16="http://schemas.microsoft.com/office/drawing/2014/main" xmlns="" id="{587C6844-0890-40D0-96C8-9D4522FF7C7B}"/>
              </a:ext>
            </a:extLst>
          </p:cNvPr>
          <p:cNvPicPr>
            <a:picLocks noChangeAspect="1"/>
          </p:cNvPicPr>
          <p:nvPr/>
        </p:nvPicPr>
        <p:blipFill>
          <a:blip r:embed="rId4"/>
          <a:stretch>
            <a:fillRect/>
          </a:stretch>
        </p:blipFill>
        <p:spPr>
          <a:xfrm>
            <a:off x="5596656" y="3338797"/>
            <a:ext cx="935112" cy="1323440"/>
          </a:xfrm>
          <a:prstGeom prst="rect">
            <a:avLst/>
          </a:prstGeom>
        </p:spPr>
      </p:pic>
      <p:pic>
        <p:nvPicPr>
          <p:cNvPr id="6" name="图片 5">
            <a:extLst>
              <a:ext uri="{FF2B5EF4-FFF2-40B4-BE49-F238E27FC236}">
                <a16:creationId xmlns:a16="http://schemas.microsoft.com/office/drawing/2014/main" xmlns="" id="{46B1D903-0E38-4AED-8804-A0F3D3A1127E}"/>
              </a:ext>
            </a:extLst>
          </p:cNvPr>
          <p:cNvPicPr>
            <a:picLocks noChangeAspect="1"/>
          </p:cNvPicPr>
          <p:nvPr/>
        </p:nvPicPr>
        <p:blipFill>
          <a:blip r:embed="rId5"/>
          <a:stretch>
            <a:fillRect/>
          </a:stretch>
        </p:blipFill>
        <p:spPr>
          <a:xfrm>
            <a:off x="7038787" y="3338797"/>
            <a:ext cx="1024685" cy="1444928"/>
          </a:xfrm>
          <a:prstGeom prst="rect">
            <a:avLst/>
          </a:prstGeom>
        </p:spPr>
      </p:pic>
      <p:pic>
        <p:nvPicPr>
          <p:cNvPr id="7" name="图片 6">
            <a:extLst>
              <a:ext uri="{FF2B5EF4-FFF2-40B4-BE49-F238E27FC236}">
                <a16:creationId xmlns:a16="http://schemas.microsoft.com/office/drawing/2014/main" xmlns="" id="{C3FD640F-AF81-4AA4-B0F5-3598D68753BE}"/>
              </a:ext>
            </a:extLst>
          </p:cNvPr>
          <p:cNvPicPr>
            <a:picLocks noChangeAspect="1"/>
          </p:cNvPicPr>
          <p:nvPr/>
        </p:nvPicPr>
        <p:blipFill>
          <a:blip r:embed="rId6"/>
          <a:stretch>
            <a:fillRect/>
          </a:stretch>
        </p:blipFill>
        <p:spPr>
          <a:xfrm>
            <a:off x="778355" y="3491979"/>
            <a:ext cx="2348198" cy="1121374"/>
          </a:xfrm>
          <a:prstGeom prst="rect">
            <a:avLst/>
          </a:prstGeom>
        </p:spPr>
      </p:pic>
      <p:pic>
        <p:nvPicPr>
          <p:cNvPr id="5" name="图片 4">
            <a:extLst>
              <a:ext uri="{FF2B5EF4-FFF2-40B4-BE49-F238E27FC236}">
                <a16:creationId xmlns:a16="http://schemas.microsoft.com/office/drawing/2014/main" xmlns="" id="{99C5DCD3-DA41-4359-8268-0E9400D0C4CA}"/>
              </a:ext>
            </a:extLst>
          </p:cNvPr>
          <p:cNvPicPr>
            <a:picLocks noChangeAspect="1"/>
          </p:cNvPicPr>
          <p:nvPr/>
        </p:nvPicPr>
        <p:blipFill>
          <a:blip r:embed="rId7"/>
          <a:stretch>
            <a:fillRect/>
          </a:stretch>
        </p:blipFill>
        <p:spPr>
          <a:xfrm>
            <a:off x="96841" y="771402"/>
            <a:ext cx="8961700" cy="1019174"/>
          </a:xfrm>
          <a:prstGeom prst="rect">
            <a:avLst/>
          </a:prstGeom>
        </p:spPr>
      </p:pic>
    </p:spTree>
    <p:extLst>
      <p:ext uri="{BB962C8B-B14F-4D97-AF65-F5344CB8AC3E}">
        <p14:creationId xmlns:p14="http://schemas.microsoft.com/office/powerpoint/2010/main" val="2838223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智能合约的基础架构：合约层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xmlns="" id="{874044F6-AA5B-4EBD-813A-B5FD2D3B56F6}"/>
              </a:ext>
            </a:extLst>
          </p:cNvPr>
          <p:cNvPicPr>
            <a:picLocks noChangeAspect="1"/>
          </p:cNvPicPr>
          <p:nvPr/>
        </p:nvPicPr>
        <p:blipFill>
          <a:blip r:embed="rId3"/>
          <a:stretch>
            <a:fillRect/>
          </a:stretch>
        </p:blipFill>
        <p:spPr>
          <a:xfrm>
            <a:off x="3747348" y="3332571"/>
            <a:ext cx="1788214" cy="1196933"/>
          </a:xfrm>
          <a:prstGeom prst="rect">
            <a:avLst/>
          </a:prstGeom>
        </p:spPr>
      </p:pic>
      <p:pic>
        <p:nvPicPr>
          <p:cNvPr id="2050" name="Picture 2" descr="âlegal provisionsâçå¾çæç´¢ç»æ">
            <a:extLst>
              <a:ext uri="{FF2B5EF4-FFF2-40B4-BE49-F238E27FC236}">
                <a16:creationId xmlns:a16="http://schemas.microsoft.com/office/drawing/2014/main" xmlns="" id="{79DEE54D-73BE-46D1-95B6-B5CF73FEF7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602" y="3301547"/>
            <a:ext cx="1837838" cy="122069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E67DDFC6-345C-4171-9402-DA023355DD77}"/>
              </a:ext>
            </a:extLst>
          </p:cNvPr>
          <p:cNvPicPr>
            <a:picLocks noChangeAspect="1"/>
          </p:cNvPicPr>
          <p:nvPr/>
        </p:nvPicPr>
        <p:blipFill>
          <a:blip r:embed="rId5"/>
          <a:stretch>
            <a:fillRect/>
          </a:stretch>
        </p:blipFill>
        <p:spPr>
          <a:xfrm>
            <a:off x="6572470" y="3228295"/>
            <a:ext cx="1788214" cy="1472887"/>
          </a:xfrm>
          <a:prstGeom prst="rect">
            <a:avLst/>
          </a:prstGeom>
        </p:spPr>
      </p:pic>
      <p:sp>
        <p:nvSpPr>
          <p:cNvPr id="4" name="文本框 3">
            <a:extLst>
              <a:ext uri="{FF2B5EF4-FFF2-40B4-BE49-F238E27FC236}">
                <a16:creationId xmlns:a16="http://schemas.microsoft.com/office/drawing/2014/main" xmlns="" id="{C420F7FD-479F-4DF7-9BCF-6D67BB32A264}"/>
              </a:ext>
            </a:extLst>
          </p:cNvPr>
          <p:cNvSpPr txBox="1"/>
          <p:nvPr/>
        </p:nvSpPr>
        <p:spPr>
          <a:xfrm>
            <a:off x="6507591" y="3123644"/>
            <a:ext cx="333723" cy="292388"/>
          </a:xfrm>
          <a:prstGeom prst="rect">
            <a:avLst/>
          </a:prstGeom>
          <a:solidFill>
            <a:schemeClr val="bg1"/>
          </a:solidFill>
        </p:spPr>
        <p:txBody>
          <a:bodyPr wrap="square" rtlCol="0">
            <a:spAutoFit/>
          </a:bodyPr>
          <a:lstStyle/>
          <a:p>
            <a:endParaRPr lang="zh-CN" altLang="en-US" dirty="0"/>
          </a:p>
        </p:txBody>
      </p:sp>
      <p:sp>
        <p:nvSpPr>
          <p:cNvPr id="5" name="矩形 4">
            <a:extLst>
              <a:ext uri="{FF2B5EF4-FFF2-40B4-BE49-F238E27FC236}">
                <a16:creationId xmlns:a16="http://schemas.microsoft.com/office/drawing/2014/main" xmlns="" id="{34BD60C2-FB6F-4A43-9FDF-E15C7E3AF711}"/>
              </a:ext>
            </a:extLst>
          </p:cNvPr>
          <p:cNvSpPr/>
          <p:nvPr/>
        </p:nvSpPr>
        <p:spPr>
          <a:xfrm>
            <a:off x="710006" y="2425556"/>
            <a:ext cx="7172522" cy="338554"/>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合约层包括</a:t>
            </a:r>
            <a:r>
              <a:rPr lang="zh-CN" altLang="en-US" sz="1600" dirty="0">
                <a:latin typeface="方正姚体" panose="02010601030101010101" pitchFamily="2" charset="-122"/>
                <a:ea typeface="方正姚体" panose="02010601030101010101" pitchFamily="2" charset="-122"/>
              </a:rPr>
              <a:t>：法律条文、商业逻辑、意向协定，情景—响应规则，交互准则等</a:t>
            </a:r>
          </a:p>
        </p:txBody>
      </p:sp>
      <p:pic>
        <p:nvPicPr>
          <p:cNvPr id="6" name="图片 5">
            <a:extLst>
              <a:ext uri="{FF2B5EF4-FFF2-40B4-BE49-F238E27FC236}">
                <a16:creationId xmlns:a16="http://schemas.microsoft.com/office/drawing/2014/main" xmlns="" id="{EA8620EA-3132-4304-9FE8-2E7E0EF9C1B2}"/>
              </a:ext>
            </a:extLst>
          </p:cNvPr>
          <p:cNvPicPr>
            <a:picLocks noChangeAspect="1"/>
          </p:cNvPicPr>
          <p:nvPr/>
        </p:nvPicPr>
        <p:blipFill>
          <a:blip r:embed="rId6"/>
          <a:stretch>
            <a:fillRect/>
          </a:stretch>
        </p:blipFill>
        <p:spPr>
          <a:xfrm>
            <a:off x="130739" y="933810"/>
            <a:ext cx="8930132" cy="1029275"/>
          </a:xfrm>
          <a:prstGeom prst="rect">
            <a:avLst/>
          </a:prstGeom>
        </p:spPr>
      </p:pic>
    </p:spTree>
    <p:extLst>
      <p:ext uri="{BB962C8B-B14F-4D97-AF65-F5344CB8AC3E}">
        <p14:creationId xmlns:p14="http://schemas.microsoft.com/office/powerpoint/2010/main" val="378312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运维层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8B0E1F03-1D86-4910-B7D6-F6C1D156FEE7}"/>
              </a:ext>
            </a:extLst>
          </p:cNvPr>
          <p:cNvSpPr/>
          <p:nvPr/>
        </p:nvSpPr>
        <p:spPr>
          <a:xfrm>
            <a:off x="390454" y="2402473"/>
            <a:ext cx="7265143" cy="338554"/>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运维层主要包括</a:t>
            </a:r>
            <a:r>
              <a:rPr lang="zh-CN" altLang="en-US" sz="1600" dirty="0">
                <a:latin typeface="方正姚体" panose="02010601030101010101" pitchFamily="2" charset="-122"/>
                <a:ea typeface="方正姚体" panose="02010601030101010101" pitchFamily="2" charset="-122"/>
              </a:rPr>
              <a:t>：机制设计、形式化验证、安全性检查、维护更新、自毁等</a:t>
            </a:r>
          </a:p>
        </p:txBody>
      </p:sp>
      <p:pic>
        <p:nvPicPr>
          <p:cNvPr id="3" name="图片 2">
            <a:extLst>
              <a:ext uri="{FF2B5EF4-FFF2-40B4-BE49-F238E27FC236}">
                <a16:creationId xmlns:a16="http://schemas.microsoft.com/office/drawing/2014/main" xmlns="" id="{68690EB4-70E4-42E5-8E43-78CAE6660C26}"/>
              </a:ext>
            </a:extLst>
          </p:cNvPr>
          <p:cNvPicPr>
            <a:picLocks noChangeAspect="1"/>
          </p:cNvPicPr>
          <p:nvPr/>
        </p:nvPicPr>
        <p:blipFill>
          <a:blip r:embed="rId3"/>
          <a:stretch>
            <a:fillRect/>
          </a:stretch>
        </p:blipFill>
        <p:spPr>
          <a:xfrm>
            <a:off x="3227929" y="3371011"/>
            <a:ext cx="3059405" cy="1300905"/>
          </a:xfrm>
          <a:prstGeom prst="rect">
            <a:avLst/>
          </a:prstGeom>
        </p:spPr>
      </p:pic>
      <p:pic>
        <p:nvPicPr>
          <p:cNvPr id="5" name="图片 4">
            <a:extLst>
              <a:ext uri="{FF2B5EF4-FFF2-40B4-BE49-F238E27FC236}">
                <a16:creationId xmlns:a16="http://schemas.microsoft.com/office/drawing/2014/main" xmlns="" id="{00B39193-920E-41D8-9F8D-AC2281A7041F}"/>
              </a:ext>
            </a:extLst>
          </p:cNvPr>
          <p:cNvPicPr>
            <a:picLocks noChangeAspect="1"/>
          </p:cNvPicPr>
          <p:nvPr/>
        </p:nvPicPr>
        <p:blipFill>
          <a:blip r:embed="rId4"/>
          <a:stretch>
            <a:fillRect/>
          </a:stretch>
        </p:blipFill>
        <p:spPr>
          <a:xfrm>
            <a:off x="793805" y="3180925"/>
            <a:ext cx="1781850" cy="1577346"/>
          </a:xfrm>
          <a:prstGeom prst="rect">
            <a:avLst/>
          </a:prstGeom>
        </p:spPr>
      </p:pic>
      <p:pic>
        <p:nvPicPr>
          <p:cNvPr id="6" name="图片 5">
            <a:extLst>
              <a:ext uri="{FF2B5EF4-FFF2-40B4-BE49-F238E27FC236}">
                <a16:creationId xmlns:a16="http://schemas.microsoft.com/office/drawing/2014/main" xmlns="" id="{FAC03109-2318-4344-AC6B-873BCC2B0579}"/>
              </a:ext>
            </a:extLst>
          </p:cNvPr>
          <p:cNvPicPr>
            <a:picLocks noChangeAspect="1"/>
          </p:cNvPicPr>
          <p:nvPr/>
        </p:nvPicPr>
        <p:blipFill>
          <a:blip r:embed="rId5"/>
          <a:stretch>
            <a:fillRect/>
          </a:stretch>
        </p:blipFill>
        <p:spPr>
          <a:xfrm>
            <a:off x="6838361" y="3210505"/>
            <a:ext cx="1634473" cy="1577346"/>
          </a:xfrm>
          <a:prstGeom prst="rect">
            <a:avLst/>
          </a:prstGeom>
        </p:spPr>
      </p:pic>
      <p:sp>
        <p:nvSpPr>
          <p:cNvPr id="7" name="文本框 6">
            <a:extLst>
              <a:ext uri="{FF2B5EF4-FFF2-40B4-BE49-F238E27FC236}">
                <a16:creationId xmlns:a16="http://schemas.microsoft.com/office/drawing/2014/main" xmlns="" id="{E523616A-8A82-405E-88DA-6B30D49B41D0}"/>
              </a:ext>
            </a:extLst>
          </p:cNvPr>
          <p:cNvSpPr txBox="1"/>
          <p:nvPr/>
        </p:nvSpPr>
        <p:spPr>
          <a:xfrm>
            <a:off x="2383294" y="3757595"/>
            <a:ext cx="384721" cy="720841"/>
          </a:xfrm>
          <a:prstGeom prst="rect">
            <a:avLst/>
          </a:prstGeom>
          <a:solidFill>
            <a:schemeClr val="bg1"/>
          </a:solidFill>
        </p:spPr>
        <p:txBody>
          <a:bodyPr vert="eaVert" wrap="square" rtlCol="0">
            <a:spAutoFit/>
          </a:bodyPr>
          <a:lstStyle/>
          <a:p>
            <a:endParaRPr lang="zh-CN" altLang="en-US" dirty="0"/>
          </a:p>
        </p:txBody>
      </p:sp>
      <p:pic>
        <p:nvPicPr>
          <p:cNvPr id="4" name="图片 3">
            <a:extLst>
              <a:ext uri="{FF2B5EF4-FFF2-40B4-BE49-F238E27FC236}">
                <a16:creationId xmlns:a16="http://schemas.microsoft.com/office/drawing/2014/main" xmlns="" id="{177D4EE1-8F2B-43BA-9C4A-FAFAF0511FA9}"/>
              </a:ext>
            </a:extLst>
          </p:cNvPr>
          <p:cNvPicPr>
            <a:picLocks noChangeAspect="1"/>
          </p:cNvPicPr>
          <p:nvPr/>
        </p:nvPicPr>
        <p:blipFill>
          <a:blip r:embed="rId6"/>
          <a:stretch>
            <a:fillRect/>
          </a:stretch>
        </p:blipFill>
        <p:spPr>
          <a:xfrm>
            <a:off x="71656" y="1019134"/>
            <a:ext cx="9000688" cy="1068979"/>
          </a:xfrm>
          <a:prstGeom prst="rect">
            <a:avLst/>
          </a:prstGeom>
        </p:spPr>
      </p:pic>
    </p:spTree>
    <p:extLst>
      <p:ext uri="{BB962C8B-B14F-4D97-AF65-F5344CB8AC3E}">
        <p14:creationId xmlns:p14="http://schemas.microsoft.com/office/powerpoint/2010/main" val="1368606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智能合约的基础架构：智能层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5A72BC9E-792A-422A-8801-25ED9DAC7A3D}"/>
              </a:ext>
            </a:extLst>
          </p:cNvPr>
          <p:cNvSpPr/>
          <p:nvPr/>
        </p:nvSpPr>
        <p:spPr>
          <a:xfrm>
            <a:off x="451844" y="2502409"/>
            <a:ext cx="4915128" cy="338554"/>
          </a:xfrm>
          <a:prstGeom prst="rect">
            <a:avLst/>
          </a:prstGeom>
        </p:spPr>
        <p:txBody>
          <a:bodyPr wrap="non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智能层主要包括</a:t>
            </a:r>
            <a:r>
              <a:rPr lang="zh-CN" altLang="en-US" sz="1600" dirty="0">
                <a:latin typeface="方正姚体" panose="02010601030101010101" pitchFamily="2" charset="-122"/>
                <a:ea typeface="方正姚体" panose="02010601030101010101" pitchFamily="2" charset="-122"/>
              </a:rPr>
              <a:t>：感知，推理，学习，决策，社交等</a:t>
            </a:r>
          </a:p>
        </p:txBody>
      </p:sp>
      <p:pic>
        <p:nvPicPr>
          <p:cNvPr id="4100" name="Picture 4" descr="âmulti agentsâçå¾çæç´¢ç»æ">
            <a:extLst>
              <a:ext uri="{FF2B5EF4-FFF2-40B4-BE49-F238E27FC236}">
                <a16:creationId xmlns:a16="http://schemas.microsoft.com/office/drawing/2014/main" xmlns="" id="{6D8A6F1F-4EA0-43D7-895F-9F23E5E10A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388" y="3364685"/>
            <a:ext cx="2600142" cy="13540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ç¸å³å¾ç">
            <a:extLst>
              <a:ext uri="{FF2B5EF4-FFF2-40B4-BE49-F238E27FC236}">
                <a16:creationId xmlns:a16="http://schemas.microsoft.com/office/drawing/2014/main" xmlns="" id="{FAB976AE-7A99-4327-BAB6-1C12FDD7A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644" y="3354125"/>
            <a:ext cx="2772563" cy="13442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âdeep neural networksâçå¾çæç´¢ç»æ">
            <a:extLst>
              <a:ext uri="{FF2B5EF4-FFF2-40B4-BE49-F238E27FC236}">
                <a16:creationId xmlns:a16="http://schemas.microsoft.com/office/drawing/2014/main" xmlns="" id="{9AA1DB28-85BF-473D-9435-726F8A6DE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8836" y="3322268"/>
            <a:ext cx="1644906" cy="140798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8489E4A3-6DED-4805-A7AA-8CCAF99FBEAB}"/>
              </a:ext>
            </a:extLst>
          </p:cNvPr>
          <p:cNvPicPr>
            <a:picLocks noChangeAspect="1"/>
          </p:cNvPicPr>
          <p:nvPr/>
        </p:nvPicPr>
        <p:blipFill>
          <a:blip r:embed="rId6"/>
          <a:stretch>
            <a:fillRect/>
          </a:stretch>
        </p:blipFill>
        <p:spPr>
          <a:xfrm>
            <a:off x="41674" y="1052602"/>
            <a:ext cx="9028966" cy="1071635"/>
          </a:xfrm>
          <a:prstGeom prst="rect">
            <a:avLst/>
          </a:prstGeom>
        </p:spPr>
      </p:pic>
    </p:spTree>
    <p:extLst>
      <p:ext uri="{BB962C8B-B14F-4D97-AF65-F5344CB8AC3E}">
        <p14:creationId xmlns:p14="http://schemas.microsoft.com/office/powerpoint/2010/main" val="2760577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智能合约的基础架构：表现层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911AE609-BBCB-4F5B-9A17-DCC98A056913}"/>
              </a:ext>
            </a:extLst>
          </p:cNvPr>
          <p:cNvSpPr/>
          <p:nvPr/>
        </p:nvSpPr>
        <p:spPr>
          <a:xfrm>
            <a:off x="295311" y="2193082"/>
            <a:ext cx="8528400" cy="830997"/>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表现层主要包括</a:t>
            </a:r>
            <a:r>
              <a:rPr lang="zh-CN" altLang="en-US" sz="1600" dirty="0">
                <a:latin typeface="方正姚体" panose="02010601030101010101" pitchFamily="2" charset="-122"/>
                <a:ea typeface="方正姚体" panose="02010601030101010101" pitchFamily="2" charset="-122"/>
              </a:rPr>
              <a:t>：去中心化应用(</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Decentralized Application, DApp</a:t>
            </a:r>
            <a:r>
              <a:rPr lang="zh-CN" altLang="en-US" sz="1600" dirty="0">
                <a:latin typeface="方正姚体" panose="02010601030101010101" pitchFamily="2" charset="-122"/>
                <a:ea typeface="方正姚体" panose="02010601030101010101" pitchFamily="2" charset="-122"/>
              </a:rPr>
              <a:t>)、去中心化自治组织(</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Decentralized Autonomous Organization, DAO</a:t>
            </a:r>
            <a:r>
              <a:rPr lang="zh-CN" altLang="en-US" sz="1600" dirty="0">
                <a:latin typeface="方正姚体" panose="02010601030101010101" pitchFamily="2" charset="-122"/>
                <a:ea typeface="方正姚体" panose="02010601030101010101" pitchFamily="2" charset="-122"/>
              </a:rPr>
              <a:t>)、去中心化自治企业(</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Decentralized Autonomous Corporation, DAC</a:t>
            </a:r>
            <a:r>
              <a:rPr lang="zh-CN" altLang="en-US" sz="1600" dirty="0">
                <a:latin typeface="方正姚体" panose="02010601030101010101" pitchFamily="2" charset="-122"/>
                <a:ea typeface="方正姚体" panose="02010601030101010101" pitchFamily="2" charset="-122"/>
              </a:rPr>
              <a:t>) 和去中心化自治社会(</a:t>
            </a:r>
            <a:r>
              <a:rPr lang="zh-CN" altLang="en-US" sz="1600" dirty="0">
                <a:latin typeface="Times New Roman" panose="02020603050405020304" pitchFamily="18" charset="0"/>
                <a:ea typeface="方正姚体" panose="02010601030101010101" pitchFamily="2" charset="-122"/>
                <a:cs typeface="Times New Roman" panose="02020603050405020304" pitchFamily="18" charset="0"/>
              </a:rPr>
              <a:t>Decentralized Autonomous Society, DAS</a:t>
            </a:r>
            <a:r>
              <a:rPr lang="zh-CN" altLang="en-US" sz="1600" dirty="0">
                <a:latin typeface="方正姚体" panose="02010601030101010101" pitchFamily="2" charset="-122"/>
                <a:ea typeface="方正姚体" panose="02010601030101010101" pitchFamily="2" charset="-122"/>
              </a:rPr>
              <a:t>)</a:t>
            </a:r>
          </a:p>
        </p:txBody>
      </p:sp>
      <p:pic>
        <p:nvPicPr>
          <p:cNvPr id="3" name="图片 2">
            <a:extLst>
              <a:ext uri="{FF2B5EF4-FFF2-40B4-BE49-F238E27FC236}">
                <a16:creationId xmlns:a16="http://schemas.microsoft.com/office/drawing/2014/main" xmlns="" id="{848716BC-AA96-4904-8CAF-5FB0E1824FFD}"/>
              </a:ext>
            </a:extLst>
          </p:cNvPr>
          <p:cNvPicPr>
            <a:picLocks noChangeAspect="1"/>
          </p:cNvPicPr>
          <p:nvPr/>
        </p:nvPicPr>
        <p:blipFill>
          <a:blip r:embed="rId3"/>
          <a:stretch>
            <a:fillRect/>
          </a:stretch>
        </p:blipFill>
        <p:spPr>
          <a:xfrm>
            <a:off x="3680540" y="3158658"/>
            <a:ext cx="1757942" cy="1683950"/>
          </a:xfrm>
          <a:prstGeom prst="rect">
            <a:avLst/>
          </a:prstGeom>
        </p:spPr>
      </p:pic>
      <p:pic>
        <p:nvPicPr>
          <p:cNvPr id="5126" name="Picture 6" descr="ç¸å³å¾ç">
            <a:extLst>
              <a:ext uri="{FF2B5EF4-FFF2-40B4-BE49-F238E27FC236}">
                <a16:creationId xmlns:a16="http://schemas.microsoft.com/office/drawing/2014/main" xmlns="" id="{939302E8-5EA8-46EB-8D8D-8FAEABBF4C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4646" y="3076271"/>
            <a:ext cx="2016135" cy="17970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âdecentralized autonomous societiesâçå¾çæç´¢ç»æ">
            <a:extLst>
              <a:ext uri="{FF2B5EF4-FFF2-40B4-BE49-F238E27FC236}">
                <a16:creationId xmlns:a16="http://schemas.microsoft.com/office/drawing/2014/main" xmlns="" id="{6A3D09B1-4B41-4055-B5F6-F38AC8D536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9439" y="3203958"/>
            <a:ext cx="1664164" cy="159334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xmlns="" id="{36ABF0F9-A8DE-49BE-AE68-C61B215FEE3C}"/>
              </a:ext>
            </a:extLst>
          </p:cNvPr>
          <p:cNvPicPr>
            <a:picLocks noChangeAspect="1"/>
          </p:cNvPicPr>
          <p:nvPr/>
        </p:nvPicPr>
        <p:blipFill>
          <a:blip r:embed="rId6"/>
          <a:stretch>
            <a:fillRect/>
          </a:stretch>
        </p:blipFill>
        <p:spPr>
          <a:xfrm>
            <a:off x="66129" y="875447"/>
            <a:ext cx="9011741" cy="1042093"/>
          </a:xfrm>
          <a:prstGeom prst="rect">
            <a:avLst/>
          </a:prstGeom>
        </p:spPr>
      </p:pic>
    </p:spTree>
    <p:extLst>
      <p:ext uri="{BB962C8B-B14F-4D97-AF65-F5344CB8AC3E}">
        <p14:creationId xmlns:p14="http://schemas.microsoft.com/office/powerpoint/2010/main" val="17324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智能合约的基础架构：应用层</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3808E5FA-120B-4F09-B585-5C386B771B4B}"/>
              </a:ext>
            </a:extLst>
          </p:cNvPr>
          <p:cNvSpPr/>
          <p:nvPr/>
        </p:nvSpPr>
        <p:spPr>
          <a:xfrm>
            <a:off x="313412" y="2361294"/>
            <a:ext cx="8363739" cy="338554"/>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应用层</a:t>
            </a:r>
            <a:r>
              <a:rPr lang="zh-CN" altLang="en-US" sz="1600" dirty="0">
                <a:latin typeface="方正姚体" panose="02010601030101010101" pitchFamily="2" charset="-122"/>
                <a:ea typeface="方正姚体" panose="02010601030101010101" pitchFamily="2" charset="-122"/>
              </a:rPr>
              <a:t>: 封装了智能合约及其表现形式的具体应用领域，如金融、物联网、医疗、供应链等</a:t>
            </a:r>
          </a:p>
        </p:txBody>
      </p:sp>
      <p:pic>
        <p:nvPicPr>
          <p:cNvPr id="3" name="图片 2">
            <a:extLst>
              <a:ext uri="{FF2B5EF4-FFF2-40B4-BE49-F238E27FC236}">
                <a16:creationId xmlns:a16="http://schemas.microsoft.com/office/drawing/2014/main" xmlns="" id="{B439D46D-122E-4B14-A74E-D48742BB0B8E}"/>
              </a:ext>
            </a:extLst>
          </p:cNvPr>
          <p:cNvPicPr>
            <a:picLocks noChangeAspect="1"/>
          </p:cNvPicPr>
          <p:nvPr/>
        </p:nvPicPr>
        <p:blipFill>
          <a:blip r:embed="rId3"/>
          <a:stretch>
            <a:fillRect/>
          </a:stretch>
        </p:blipFill>
        <p:spPr>
          <a:xfrm>
            <a:off x="581054" y="3255685"/>
            <a:ext cx="2295294" cy="1298498"/>
          </a:xfrm>
          <a:prstGeom prst="rect">
            <a:avLst/>
          </a:prstGeom>
        </p:spPr>
      </p:pic>
      <p:pic>
        <p:nvPicPr>
          <p:cNvPr id="4" name="图片 3">
            <a:extLst>
              <a:ext uri="{FF2B5EF4-FFF2-40B4-BE49-F238E27FC236}">
                <a16:creationId xmlns:a16="http://schemas.microsoft.com/office/drawing/2014/main" xmlns="" id="{74AE0D7E-7D2C-401B-8252-7DDC223C2391}"/>
              </a:ext>
            </a:extLst>
          </p:cNvPr>
          <p:cNvPicPr>
            <a:picLocks noChangeAspect="1"/>
          </p:cNvPicPr>
          <p:nvPr/>
        </p:nvPicPr>
        <p:blipFill>
          <a:blip r:embed="rId4"/>
          <a:stretch>
            <a:fillRect/>
          </a:stretch>
        </p:blipFill>
        <p:spPr>
          <a:xfrm>
            <a:off x="3424951" y="3213625"/>
            <a:ext cx="2517862" cy="1340558"/>
          </a:xfrm>
          <a:prstGeom prst="rect">
            <a:avLst/>
          </a:prstGeom>
        </p:spPr>
      </p:pic>
      <p:pic>
        <p:nvPicPr>
          <p:cNvPr id="5" name="图片 4">
            <a:extLst>
              <a:ext uri="{FF2B5EF4-FFF2-40B4-BE49-F238E27FC236}">
                <a16:creationId xmlns:a16="http://schemas.microsoft.com/office/drawing/2014/main" xmlns="" id="{7F00F01C-E0FE-41CE-9CED-9D92420F1895}"/>
              </a:ext>
            </a:extLst>
          </p:cNvPr>
          <p:cNvPicPr>
            <a:picLocks noChangeAspect="1"/>
          </p:cNvPicPr>
          <p:nvPr/>
        </p:nvPicPr>
        <p:blipFill>
          <a:blip r:embed="rId5"/>
          <a:stretch>
            <a:fillRect/>
          </a:stretch>
        </p:blipFill>
        <p:spPr>
          <a:xfrm>
            <a:off x="6339886" y="3255685"/>
            <a:ext cx="2374068" cy="1223625"/>
          </a:xfrm>
          <a:prstGeom prst="rect">
            <a:avLst/>
          </a:prstGeom>
        </p:spPr>
      </p:pic>
      <p:pic>
        <p:nvPicPr>
          <p:cNvPr id="6" name="图片 5">
            <a:extLst>
              <a:ext uri="{FF2B5EF4-FFF2-40B4-BE49-F238E27FC236}">
                <a16:creationId xmlns:a16="http://schemas.microsoft.com/office/drawing/2014/main" xmlns="" id="{6A95D0C2-71BD-48AD-B6CE-0CE4DF85775D}"/>
              </a:ext>
            </a:extLst>
          </p:cNvPr>
          <p:cNvPicPr>
            <a:picLocks noChangeAspect="1"/>
          </p:cNvPicPr>
          <p:nvPr/>
        </p:nvPicPr>
        <p:blipFill>
          <a:blip r:embed="rId6"/>
          <a:stretch>
            <a:fillRect/>
          </a:stretch>
        </p:blipFill>
        <p:spPr>
          <a:xfrm>
            <a:off x="57517" y="836394"/>
            <a:ext cx="9028966" cy="1053182"/>
          </a:xfrm>
          <a:prstGeom prst="rect">
            <a:avLst/>
          </a:prstGeom>
        </p:spPr>
      </p:pic>
    </p:spTree>
    <p:extLst>
      <p:ext uri="{BB962C8B-B14F-4D97-AF65-F5344CB8AC3E}">
        <p14:creationId xmlns:p14="http://schemas.microsoft.com/office/powerpoint/2010/main" val="1569323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1</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3</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4</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2</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5</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6</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284541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智能合约的核心要素</a:t>
              </a:r>
              <a:r>
                <a:rPr kumimoji="0" lang="en-US" altLang="zh-CN"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1</a:t>
              </a: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：预言机 </a:t>
              </a:r>
              <a:r>
                <a:rPr kumimoji="0" lang="en-US" altLang="zh-CN"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(Oracle)</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A5553421-4954-45E1-9D49-ED874D893769}"/>
              </a:ext>
            </a:extLst>
          </p:cNvPr>
          <p:cNvSpPr/>
          <p:nvPr/>
        </p:nvSpPr>
        <p:spPr>
          <a:xfrm>
            <a:off x="135013" y="2066904"/>
            <a:ext cx="7700426" cy="338554"/>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为何需要预言机</a:t>
            </a:r>
            <a:r>
              <a:rPr lang="zh-CN" altLang="en-US" sz="1600" dirty="0">
                <a:latin typeface="方正姚体" panose="02010601030101010101" pitchFamily="2" charset="-122"/>
                <a:ea typeface="方正姚体" panose="02010601030101010101" pitchFamily="2" charset="-122"/>
              </a:rPr>
              <a:t>：智能合约通常运行在封闭的沙盒环境中，无法获取链外数据</a:t>
            </a:r>
          </a:p>
        </p:txBody>
      </p:sp>
      <p:sp>
        <p:nvSpPr>
          <p:cNvPr id="3" name="矩形 2">
            <a:extLst>
              <a:ext uri="{FF2B5EF4-FFF2-40B4-BE49-F238E27FC236}">
                <a16:creationId xmlns:a16="http://schemas.microsoft.com/office/drawing/2014/main" xmlns="" id="{C59C5285-99D7-4657-AD60-DA691DB1A36A}"/>
              </a:ext>
            </a:extLst>
          </p:cNvPr>
          <p:cNvSpPr/>
          <p:nvPr/>
        </p:nvSpPr>
        <p:spPr>
          <a:xfrm>
            <a:off x="143312" y="1300530"/>
            <a:ext cx="7627409" cy="338554"/>
          </a:xfrm>
          <a:prstGeom prst="rect">
            <a:avLst/>
          </a:prstGeom>
        </p:spPr>
        <p:txBody>
          <a:bodyPr wrap="non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预言机</a:t>
            </a:r>
            <a:r>
              <a:rPr lang="zh-CN" altLang="en-US" sz="1600" dirty="0">
                <a:latin typeface="方正姚体" panose="02010601030101010101" pitchFamily="2" charset="-122"/>
                <a:ea typeface="方正姚体" panose="02010601030101010101" pitchFamily="2" charset="-122"/>
              </a:rPr>
              <a:t>：为智能合约提供可信的外部信息和数据，以验证触发智能合约所需的条件 </a:t>
            </a:r>
          </a:p>
        </p:txBody>
      </p:sp>
      <p:sp>
        <p:nvSpPr>
          <p:cNvPr id="4" name="矩形 3">
            <a:extLst>
              <a:ext uri="{FF2B5EF4-FFF2-40B4-BE49-F238E27FC236}">
                <a16:creationId xmlns:a16="http://schemas.microsoft.com/office/drawing/2014/main" xmlns="" id="{674AE166-C836-44AC-8A45-67E291E14C23}"/>
              </a:ext>
            </a:extLst>
          </p:cNvPr>
          <p:cNvSpPr/>
          <p:nvPr/>
        </p:nvSpPr>
        <p:spPr>
          <a:xfrm>
            <a:off x="173185" y="2778825"/>
            <a:ext cx="7169935" cy="338554"/>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预言机</a:t>
            </a:r>
            <a:r>
              <a:rPr lang="zh-CN" altLang="en-US" sz="1600" b="1" dirty="0">
                <a:latin typeface="方正姚体" panose="02010601030101010101" pitchFamily="2" charset="-122"/>
                <a:ea typeface="方正姚体" panose="02010601030101010101" pitchFamily="2" charset="-122"/>
              </a:rPr>
              <a:t>可</a:t>
            </a:r>
            <a:r>
              <a:rPr lang="zh-CN" altLang="en-US" sz="1600" dirty="0">
                <a:latin typeface="方正姚体" panose="02010601030101010101" pitchFamily="2" charset="-122"/>
                <a:ea typeface="方正姚体" panose="02010601030101010101" pitchFamily="2" charset="-122"/>
              </a:rPr>
              <a:t>提供的数据类型：天气信息、体育比赛结果、资产价格、随机数等</a:t>
            </a:r>
          </a:p>
        </p:txBody>
      </p:sp>
      <p:sp>
        <p:nvSpPr>
          <p:cNvPr id="5" name="矩形 4">
            <a:extLst>
              <a:ext uri="{FF2B5EF4-FFF2-40B4-BE49-F238E27FC236}">
                <a16:creationId xmlns:a16="http://schemas.microsoft.com/office/drawing/2014/main" xmlns="" id="{46AD9451-1C27-4D4A-9DDE-3B304926AA98}"/>
              </a:ext>
            </a:extLst>
          </p:cNvPr>
          <p:cNvSpPr/>
          <p:nvPr/>
        </p:nvSpPr>
        <p:spPr>
          <a:xfrm>
            <a:off x="173185" y="3558649"/>
            <a:ext cx="5519460" cy="338554"/>
          </a:xfrm>
          <a:prstGeom prst="rect">
            <a:avLst/>
          </a:prstGeom>
        </p:spPr>
        <p:txBody>
          <a:bodyPr wrap="non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对预言机的要求</a:t>
            </a:r>
            <a:r>
              <a:rPr lang="zh-CN" altLang="en-US" sz="1600" dirty="0">
                <a:latin typeface="方正姚体" panose="02010601030101010101" pitchFamily="2" charset="-122"/>
                <a:ea typeface="方正姚体" panose="02010601030101010101" pitchFamily="2" charset="-122"/>
              </a:rPr>
              <a:t>：准确权威、不可篡改、服务稳定、可审计</a:t>
            </a:r>
          </a:p>
        </p:txBody>
      </p:sp>
    </p:spTree>
    <p:extLst>
      <p:ext uri="{BB962C8B-B14F-4D97-AF65-F5344CB8AC3E}">
        <p14:creationId xmlns:p14="http://schemas.microsoft.com/office/powerpoint/2010/main" val="3253737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预言机的分类</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xmlns="" id="{9D6FC11F-E842-4334-8301-3E90E7B64E8A}"/>
              </a:ext>
            </a:extLst>
          </p:cNvPr>
          <p:cNvPicPr/>
          <p:nvPr/>
        </p:nvPicPr>
        <p:blipFill>
          <a:blip r:embed="rId3"/>
          <a:stretch>
            <a:fillRect/>
          </a:stretch>
        </p:blipFill>
        <p:spPr>
          <a:xfrm>
            <a:off x="135013" y="1401674"/>
            <a:ext cx="3624580" cy="3057525"/>
          </a:xfrm>
          <a:prstGeom prst="rect">
            <a:avLst/>
          </a:prstGeom>
        </p:spPr>
      </p:pic>
      <p:sp>
        <p:nvSpPr>
          <p:cNvPr id="2" name="矩形 1">
            <a:extLst>
              <a:ext uri="{FF2B5EF4-FFF2-40B4-BE49-F238E27FC236}">
                <a16:creationId xmlns:a16="http://schemas.microsoft.com/office/drawing/2014/main" xmlns="" id="{086BA830-6FC2-4954-A9FB-B944A8722CEA}"/>
              </a:ext>
            </a:extLst>
          </p:cNvPr>
          <p:cNvSpPr/>
          <p:nvPr/>
        </p:nvSpPr>
        <p:spPr>
          <a:xfrm>
            <a:off x="280852" y="730459"/>
            <a:ext cx="8723545" cy="584775"/>
          </a:xfrm>
          <a:prstGeom prst="rect">
            <a:avLst/>
          </a:prstGeom>
        </p:spPr>
        <p:txBody>
          <a:bodyPr wrap="square">
            <a:spAutoFit/>
          </a:bodyPr>
          <a:lstStyle/>
          <a:p>
            <a:r>
              <a:rPr lang="en-US" altLang="zh-CN" sz="1600" dirty="0">
                <a:latin typeface="方正姚体" panose="02010601030101010101" pitchFamily="2" charset="-122"/>
                <a:ea typeface="方正姚体" panose="02010601030101010101" pitchFamily="2" charset="-122"/>
              </a:rPr>
              <a:t>(1) </a:t>
            </a:r>
            <a:r>
              <a:rPr lang="zh-CN" altLang="en-US" sz="1600" b="1" dirty="0">
                <a:solidFill>
                  <a:srgbClr val="0070C0"/>
                </a:solidFill>
                <a:latin typeface="方正姚体" panose="02010601030101010101" pitchFamily="2" charset="-122"/>
                <a:ea typeface="方正姚体" panose="02010601030101010101" pitchFamily="2" charset="-122"/>
              </a:rPr>
              <a:t>单一模型预言机</a:t>
            </a:r>
            <a:r>
              <a:rPr lang="en-US"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由一个信誉度高的可信第三方充当智能合约与外部世界的接口，为智能合约提供数据服务。 代表：</a:t>
            </a:r>
            <a:r>
              <a:rPr lang="en-US" altLang="zh-CN" sz="1600" b="1" dirty="0" err="1">
                <a:solidFill>
                  <a:srgbClr val="0070C0"/>
                </a:solidFill>
                <a:latin typeface="Times New Roman" panose="02020603050405020304" pitchFamily="18" charset="0"/>
                <a:ea typeface="方正姚体" panose="02010601030101010101" pitchFamily="2" charset="-122"/>
                <a:cs typeface="Times New Roman" panose="02020603050405020304" pitchFamily="18" charset="0"/>
              </a:rPr>
              <a:t>Oraclize</a:t>
            </a:r>
            <a:endParaRPr lang="zh-CN" altLang="en-US" sz="1600" b="1" dirty="0">
              <a:solidFill>
                <a:srgbClr val="0070C0"/>
              </a:solidFill>
              <a:latin typeface="Times New Roman" panose="02020603050405020304" pitchFamily="18" charset="0"/>
              <a:ea typeface="方正姚体" panose="02010601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xmlns="" id="{C91E7DE4-8A25-4698-B0A6-1144C6FD5FFC}"/>
              </a:ext>
            </a:extLst>
          </p:cNvPr>
          <p:cNvGraphicFramePr>
            <a:graphicFrameLocks noGrp="1"/>
          </p:cNvGraphicFramePr>
          <p:nvPr>
            <p:extLst>
              <p:ext uri="{D42A27DB-BD31-4B8C-83A1-F6EECF244321}">
                <p14:modId xmlns:p14="http://schemas.microsoft.com/office/powerpoint/2010/main" val="960754325"/>
              </p:ext>
            </p:extLst>
          </p:nvPr>
        </p:nvGraphicFramePr>
        <p:xfrm>
          <a:off x="3579293" y="2889147"/>
          <a:ext cx="5267960" cy="1120140"/>
        </p:xfrm>
        <a:graphic>
          <a:graphicData uri="http://schemas.openxmlformats.org/drawingml/2006/table">
            <a:tbl>
              <a:tblPr firstRow="1" firstCol="1" bandRow="1">
                <a:tableStyleId>{5C22544A-7EE6-4342-B048-85BDC9FD1C3A}</a:tableStyleId>
              </a:tblPr>
              <a:tblGrid>
                <a:gridCol w="992707">
                  <a:extLst>
                    <a:ext uri="{9D8B030D-6E8A-4147-A177-3AD203B41FA5}">
                      <a16:colId xmlns:a16="http://schemas.microsoft.com/office/drawing/2014/main" xmlns="" val="4230003294"/>
                    </a:ext>
                  </a:extLst>
                </a:gridCol>
                <a:gridCol w="762433">
                  <a:extLst>
                    <a:ext uri="{9D8B030D-6E8A-4147-A177-3AD203B41FA5}">
                      <a16:colId xmlns:a16="http://schemas.microsoft.com/office/drawing/2014/main" xmlns="" val="2640914588"/>
                    </a:ext>
                  </a:extLst>
                </a:gridCol>
                <a:gridCol w="878205">
                  <a:extLst>
                    <a:ext uri="{9D8B030D-6E8A-4147-A177-3AD203B41FA5}">
                      <a16:colId xmlns:a16="http://schemas.microsoft.com/office/drawing/2014/main" xmlns="" val="2257388916"/>
                    </a:ext>
                  </a:extLst>
                </a:gridCol>
                <a:gridCol w="878205">
                  <a:extLst>
                    <a:ext uri="{9D8B030D-6E8A-4147-A177-3AD203B41FA5}">
                      <a16:colId xmlns:a16="http://schemas.microsoft.com/office/drawing/2014/main" xmlns="" val="1055900038"/>
                    </a:ext>
                  </a:extLst>
                </a:gridCol>
                <a:gridCol w="878205">
                  <a:extLst>
                    <a:ext uri="{9D8B030D-6E8A-4147-A177-3AD203B41FA5}">
                      <a16:colId xmlns:a16="http://schemas.microsoft.com/office/drawing/2014/main" xmlns="" val="2220057597"/>
                    </a:ext>
                  </a:extLst>
                </a:gridCol>
                <a:gridCol w="878205">
                  <a:extLst>
                    <a:ext uri="{9D8B030D-6E8A-4147-A177-3AD203B41FA5}">
                      <a16:colId xmlns:a16="http://schemas.microsoft.com/office/drawing/2014/main" xmlns="" val="3865617333"/>
                    </a:ext>
                  </a:extLst>
                </a:gridCol>
              </a:tblGrid>
              <a:tr h="0">
                <a:tc gridSpan="2">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4">
                  <a:txBody>
                    <a:bodyPr/>
                    <a:lstStyle/>
                    <a:p>
                      <a:pPr algn="ctr">
                        <a:spcAft>
                          <a:spcPts val="0"/>
                        </a:spcAft>
                      </a:pPr>
                      <a:r>
                        <a:rPr lang="zh-CN" sz="1050" kern="100">
                          <a:effectLst/>
                        </a:rPr>
                        <a:t>证明类型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19255006"/>
                  </a:ext>
                </a:extLst>
              </a:tr>
              <a:tr h="0">
                <a:tc>
                  <a:txBody>
                    <a:bodyPr/>
                    <a:lstStyle/>
                    <a:p>
                      <a:pPr algn="ctr">
                        <a:spcAft>
                          <a:spcPts val="0"/>
                        </a:spcAft>
                      </a:pPr>
                      <a:r>
                        <a:rPr lang="zh-CN" sz="1050" kern="100">
                          <a:effectLst/>
                        </a:rPr>
                        <a:t>数据源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基础价格</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TLSNotary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Android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Ledger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48609354"/>
                  </a:ext>
                </a:extLst>
              </a:tr>
              <a:tr h="0">
                <a:tc>
                  <a:txBody>
                    <a:bodyPr/>
                    <a:lstStyle/>
                    <a:p>
                      <a:pPr algn="ctr">
                        <a:spcAft>
                          <a:spcPts val="0"/>
                        </a:spcAft>
                      </a:pPr>
                      <a:r>
                        <a:rPr lang="en-US" sz="1050" kern="100">
                          <a:effectLst/>
                        </a:rPr>
                        <a:t>URL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275154889"/>
                  </a:ext>
                </a:extLst>
              </a:tr>
              <a:tr h="0">
                <a:tc>
                  <a:txBody>
                    <a:bodyPr/>
                    <a:lstStyle/>
                    <a:p>
                      <a:pPr algn="ctr">
                        <a:spcAft>
                          <a:spcPts val="0"/>
                        </a:spcAft>
                      </a:pPr>
                      <a:r>
                        <a:rPr lang="en-US" sz="1050" kern="100">
                          <a:effectLst/>
                        </a:rPr>
                        <a:t>WolframAlpha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139406018"/>
                  </a:ext>
                </a:extLst>
              </a:tr>
              <a:tr h="0">
                <a:tc>
                  <a:txBody>
                    <a:bodyPr/>
                    <a:lstStyle/>
                    <a:p>
                      <a:pPr algn="ctr">
                        <a:spcAft>
                          <a:spcPts val="0"/>
                        </a:spcAft>
                      </a:pPr>
                      <a:r>
                        <a:rPr lang="en-US" sz="1050" kern="100">
                          <a:effectLst/>
                        </a:rPr>
                        <a:t>IPFS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971448674"/>
                  </a:ext>
                </a:extLst>
              </a:tr>
              <a:tr h="0">
                <a:tc>
                  <a:txBody>
                    <a:bodyPr/>
                    <a:lstStyle/>
                    <a:p>
                      <a:pPr algn="ctr">
                        <a:spcAft>
                          <a:spcPts val="0"/>
                        </a:spcAft>
                      </a:pPr>
                      <a:r>
                        <a:rPr lang="en-US" sz="1050" kern="100">
                          <a:effectLst/>
                        </a:rPr>
                        <a:t>random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N/A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8724456"/>
                  </a:ext>
                </a:extLst>
              </a:tr>
              <a:tr h="0">
                <a:tc>
                  <a:txBody>
                    <a:bodyPr/>
                    <a:lstStyle/>
                    <a:p>
                      <a:pPr algn="ctr">
                        <a:spcAft>
                          <a:spcPts val="0"/>
                        </a:spcAft>
                      </a:pPr>
                      <a:r>
                        <a:rPr lang="en-US" sz="1050" kern="100">
                          <a:effectLst/>
                        </a:rPr>
                        <a:t>computation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dirty="0">
                          <a:effectLst/>
                        </a:rPr>
                        <a:t>N/A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969571641"/>
                  </a:ext>
                </a:extLst>
              </a:tr>
            </a:tbl>
          </a:graphicData>
        </a:graphic>
      </p:graphicFrame>
      <p:sp>
        <p:nvSpPr>
          <p:cNvPr id="5" name="矩形 4">
            <a:extLst>
              <a:ext uri="{FF2B5EF4-FFF2-40B4-BE49-F238E27FC236}">
                <a16:creationId xmlns:a16="http://schemas.microsoft.com/office/drawing/2014/main" xmlns="" id="{8F8C21B4-E952-4A3A-83F2-B06FC12A96F4}"/>
              </a:ext>
            </a:extLst>
          </p:cNvPr>
          <p:cNvSpPr/>
          <p:nvPr/>
        </p:nvSpPr>
        <p:spPr>
          <a:xfrm>
            <a:off x="280852" y="4459199"/>
            <a:ext cx="1418978" cy="338554"/>
          </a:xfrm>
          <a:prstGeom prst="rect">
            <a:avLst/>
          </a:prstGeom>
        </p:spPr>
        <p:txBody>
          <a:bodyPr wrap="none">
            <a:spAutoFit/>
          </a:bodyPr>
          <a:lstStyle/>
          <a:p>
            <a:pPr algn="r"/>
            <a:r>
              <a:rPr lang="zh-CN" altLang="en-US" sz="1600" b="1" dirty="0">
                <a:solidFill>
                  <a:srgbClr val="0070C0"/>
                </a:solidFill>
                <a:latin typeface="方正姚体" panose="02010601030101010101" pitchFamily="2" charset="-122"/>
                <a:ea typeface="方正姚体" panose="02010601030101010101" pitchFamily="2" charset="-122"/>
              </a:rPr>
              <a:t>缺点</a:t>
            </a:r>
            <a:r>
              <a:rPr lang="zh-CN" altLang="en-US" sz="1600" dirty="0">
                <a:latin typeface="方正姚体" panose="02010601030101010101" pitchFamily="2" charset="-122"/>
                <a:ea typeface="方正姚体" panose="02010601030101010101" pitchFamily="2" charset="-122"/>
              </a:rPr>
              <a:t>：中心化</a:t>
            </a:r>
          </a:p>
        </p:txBody>
      </p:sp>
    </p:spTree>
    <p:extLst>
      <p:ext uri="{BB962C8B-B14F-4D97-AF65-F5344CB8AC3E}">
        <p14:creationId xmlns:p14="http://schemas.microsoft.com/office/powerpoint/2010/main" val="76536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899E246-018C-4F48-973F-F171BC290CB1}"/>
              </a:ext>
            </a:extLst>
          </p:cNvPr>
          <p:cNvSpPr/>
          <p:nvPr/>
        </p:nvSpPr>
        <p:spPr>
          <a:xfrm>
            <a:off x="1877661" y="1265745"/>
            <a:ext cx="5472440" cy="733836"/>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xmlns="" id="{0E56D2D4-06CD-48E2-A1BB-696A32D53DC3}"/>
              </a:ext>
            </a:extLst>
          </p:cNvPr>
          <p:cNvGrpSpPr/>
          <p:nvPr/>
        </p:nvGrpSpPr>
        <p:grpSpPr>
          <a:xfrm>
            <a:off x="139174" y="62160"/>
            <a:ext cx="8998042"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eaLnBrk="0" fontAlgn="base" latinLnBrk="0" hangingPunct="0">
                <a:lnSpc>
                  <a:spcPct val="100000"/>
                </a:lnSpc>
                <a:spcBef>
                  <a:spcPct val="0"/>
                </a:spcBef>
                <a:spcAft>
                  <a:spcPct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区块链基础架构</a:t>
              </a:r>
              <a:endParaRPr kumimoji="0" lang="en-US" altLang="zh-CN"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a:ea typeface="等线" panose="02010600030101010101" pitchFamily="2" charset="-122"/>
                <a:cs typeface="+mn-cs"/>
              </a:endParaRPr>
            </a:p>
          </p:txBody>
        </p:sp>
      </p:grpSp>
      <p:grpSp>
        <p:nvGrpSpPr>
          <p:cNvPr id="20" name="组合 2">
            <a:extLst>
              <a:ext uri="{FF2B5EF4-FFF2-40B4-BE49-F238E27FC236}">
                <a16:creationId xmlns:a16="http://schemas.microsoft.com/office/drawing/2014/main" xmlns="" id="{BFD99C51-00F5-48CA-8AF7-1E4E89EE6904}"/>
              </a:ext>
            </a:extLst>
          </p:cNvPr>
          <p:cNvGrpSpPr/>
          <p:nvPr/>
        </p:nvGrpSpPr>
        <p:grpSpPr>
          <a:xfrm>
            <a:off x="-18193" y="4857504"/>
            <a:ext cx="9155409" cy="290440"/>
            <a:chOff x="8926718" y="6537237"/>
            <a:chExt cx="3251929" cy="320776"/>
          </a:xfrm>
        </p:grpSpPr>
        <p:sp>
          <p:nvSpPr>
            <p:cNvPr id="21" name="任意多边形 12">
              <a:extLst>
                <a:ext uri="{FF2B5EF4-FFF2-40B4-BE49-F238E27FC236}">
                  <a16:creationId xmlns:a16="http://schemas.microsoft.com/office/drawing/2014/main" xmlns="" id="{DCB30C1A-94EC-4E28-891E-023ABC2E9C88}"/>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2" name="文本框 4">
              <a:extLst>
                <a:ext uri="{FF2B5EF4-FFF2-40B4-BE49-F238E27FC236}">
                  <a16:creationId xmlns:a16="http://schemas.microsoft.com/office/drawing/2014/main" xmlns="" id="{27BB3290-AE57-483E-A0C1-E3AA5D58A842}"/>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61" name="Shape 2015"/>
          <p:cNvSpPr/>
          <p:nvPr/>
        </p:nvSpPr>
        <p:spPr>
          <a:xfrm>
            <a:off x="2524465" y="593312"/>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00000"/>
              </a:lnSpc>
              <a:spcBef>
                <a:spcPct val="0"/>
              </a:spcBef>
              <a:spcAft>
                <a:spcPct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ea"/>
              <a:sym typeface="Arial" panose="020B0604020202020204" pitchFamily="34" charset="0"/>
            </a:endParaRPr>
          </a:p>
        </p:txBody>
      </p:sp>
      <p:sp>
        <p:nvSpPr>
          <p:cNvPr id="67" name="Shape 2015"/>
          <p:cNvSpPr/>
          <p:nvPr/>
        </p:nvSpPr>
        <p:spPr>
          <a:xfrm>
            <a:off x="2009688" y="724897"/>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应用层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69" name="Shape 2015"/>
          <p:cNvSpPr/>
          <p:nvPr/>
        </p:nvSpPr>
        <p:spPr>
          <a:xfrm>
            <a:off x="2524465" y="1288085"/>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2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Shape 2015"/>
          <p:cNvSpPr/>
          <p:nvPr/>
        </p:nvSpPr>
        <p:spPr>
          <a:xfrm>
            <a:off x="2009688" y="1417130"/>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合约层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72" name="Shape 2015"/>
          <p:cNvSpPr/>
          <p:nvPr/>
        </p:nvSpPr>
        <p:spPr>
          <a:xfrm>
            <a:off x="2524465" y="1982858"/>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2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Shape 2015"/>
          <p:cNvSpPr/>
          <p:nvPr/>
        </p:nvSpPr>
        <p:spPr>
          <a:xfrm>
            <a:off x="2009688" y="2109363"/>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激励层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75" name="Shape 2015"/>
          <p:cNvSpPr/>
          <p:nvPr/>
        </p:nvSpPr>
        <p:spPr>
          <a:xfrm>
            <a:off x="2524465" y="2677631"/>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2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Shape 2015"/>
          <p:cNvSpPr/>
          <p:nvPr/>
        </p:nvSpPr>
        <p:spPr>
          <a:xfrm>
            <a:off x="2009688" y="2801596"/>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共识层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78" name="Shape 2015"/>
          <p:cNvSpPr/>
          <p:nvPr/>
        </p:nvSpPr>
        <p:spPr>
          <a:xfrm>
            <a:off x="2524465" y="3359704"/>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2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Shape 2015"/>
          <p:cNvSpPr/>
          <p:nvPr/>
        </p:nvSpPr>
        <p:spPr>
          <a:xfrm>
            <a:off x="2009688" y="3493829"/>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网络层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81" name="Shape 2015"/>
          <p:cNvSpPr/>
          <p:nvPr/>
        </p:nvSpPr>
        <p:spPr>
          <a:xfrm>
            <a:off x="2524465" y="4054477"/>
            <a:ext cx="4753255" cy="693373"/>
          </a:xfrm>
          <a:prstGeom prst="roundRect">
            <a:avLst>
              <a:gd name="adj" fmla="val 6918"/>
            </a:avLst>
          </a:prstGeom>
          <a:noFill/>
          <a:ln w="12700">
            <a:solidFill>
              <a:srgbClr val="A6AAA9"/>
            </a:solidFill>
            <a:miter lim="400000"/>
          </a:ln>
        </p:spPr>
        <p:txBody>
          <a:bodyPr lIns="17447" tIns="17447" rIns="17447" bIns="17447" anchor="ctr"/>
          <a:lstStyle/>
          <a:p>
            <a:pPr marL="0" marR="0" lvl="0" indent="0" algn="l" defTabSz="685800" eaLnBrk="0" fontAlgn="base" latinLnBrk="0" hangingPunct="0">
              <a:lnSpc>
                <a:spcPct val="12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Shape 2015"/>
          <p:cNvSpPr/>
          <p:nvPr/>
        </p:nvSpPr>
        <p:spPr>
          <a:xfrm>
            <a:off x="2009688" y="4186062"/>
            <a:ext cx="851754" cy="430201"/>
          </a:xfrm>
          <a:prstGeom prst="roundRect">
            <a:avLst>
              <a:gd name="adj" fmla="val 6918"/>
            </a:avLst>
          </a:prstGeom>
          <a:solidFill>
            <a:schemeClr val="accent1"/>
          </a:solidFill>
          <a:ln w="12700">
            <a:solidFill>
              <a:srgbClr val="A6AAA9"/>
            </a:solidFill>
            <a:miter lim="400000"/>
          </a:ln>
        </p:spPr>
        <p:txBody>
          <a:bodyPr lIns="17447" tIns="17447" rIns="17447" bIns="17447" anchor="ctr"/>
          <a:lstStyle/>
          <a:p>
            <a:pPr marL="0" marR="0" lvl="0" indent="0" algn="ctr" defTabSz="685800" eaLnBrk="0" fontAlgn="base" latinLnBrk="0" hangingPunct="0">
              <a:lnSpc>
                <a:spcPct val="12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rPr>
              <a:t>数据层</a:t>
            </a:r>
            <a:endParaRPr kumimoji="0" sz="1600" b="1" i="0" u="none" strike="noStrike" kern="1200" cap="none" spc="0" normalizeH="0" baseline="0" noProof="0" dirty="0">
              <a:ln>
                <a:noFill/>
              </a:ln>
              <a:solidFill>
                <a:prstClr val="white"/>
              </a:solidFill>
              <a:effectLst/>
              <a:uLnTx/>
              <a:uFillTx/>
              <a:latin typeface="黑体" pitchFamily="49" charset="-122"/>
              <a:ea typeface="黑体" pitchFamily="49" charset="-122"/>
              <a:cs typeface="+mn-ea"/>
              <a:sym typeface="Arial" panose="020B0604020202020204" pitchFamily="34" charset="0"/>
            </a:endParaRPr>
          </a:p>
        </p:txBody>
      </p:sp>
      <p:sp>
        <p:nvSpPr>
          <p:cNvPr id="83" name="矩形 82"/>
          <p:cNvSpPr/>
          <p:nvPr/>
        </p:nvSpPr>
        <p:spPr>
          <a:xfrm>
            <a:off x="3553961" y="999495"/>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APIs</a:t>
            </a: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接口</a:t>
            </a:r>
          </a:p>
        </p:txBody>
      </p:sp>
      <p:sp>
        <p:nvSpPr>
          <p:cNvPr id="84" name="矩形 83"/>
          <p:cNvSpPr/>
          <p:nvPr/>
        </p:nvSpPr>
        <p:spPr>
          <a:xfrm>
            <a:off x="4615246" y="999495"/>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跨链异构</a:t>
            </a:r>
          </a:p>
        </p:txBody>
      </p:sp>
      <p:sp>
        <p:nvSpPr>
          <p:cNvPr id="85" name="矩形 84"/>
          <p:cNvSpPr/>
          <p:nvPr/>
        </p:nvSpPr>
        <p:spPr>
          <a:xfrm>
            <a:off x="5676531" y="999495"/>
            <a:ext cx="979309"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监管机制</a:t>
            </a:r>
          </a:p>
        </p:txBody>
      </p:sp>
      <p:sp>
        <p:nvSpPr>
          <p:cNvPr id="86" name="矩形 85"/>
          <p:cNvSpPr/>
          <p:nvPr/>
        </p:nvSpPr>
        <p:spPr>
          <a:xfrm>
            <a:off x="3096763" y="1374025"/>
            <a:ext cx="3931765" cy="233306"/>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以智能合约为核心的可编程区块链组件</a:t>
            </a:r>
          </a:p>
        </p:txBody>
      </p:sp>
      <p:sp>
        <p:nvSpPr>
          <p:cNvPr id="87" name="矩形 86"/>
          <p:cNvSpPr/>
          <p:nvPr/>
        </p:nvSpPr>
        <p:spPr>
          <a:xfrm>
            <a:off x="4087778" y="1693663"/>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lang="zh-CN" altLang="en-US" sz="1400" dirty="0">
                <a:solidFill>
                  <a:srgbClr val="E7E6E6">
                    <a:lumMod val="50000"/>
                  </a:srgbClr>
                </a:solidFill>
                <a:latin typeface="黑体" pitchFamily="49" charset="-122"/>
                <a:ea typeface="黑体" pitchFamily="49" charset="-122"/>
                <a:cs typeface="Times New Roman" pitchFamily="18" charset="0"/>
              </a:rPr>
              <a:t>运行机制</a:t>
            </a:r>
          </a:p>
        </p:txBody>
      </p:sp>
      <p:sp>
        <p:nvSpPr>
          <p:cNvPr id="88" name="矩形 87"/>
          <p:cNvSpPr/>
          <p:nvPr/>
        </p:nvSpPr>
        <p:spPr>
          <a:xfrm>
            <a:off x="3020562" y="1693663"/>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lang="zh-CN" altLang="en-US" sz="1400" dirty="0">
                <a:solidFill>
                  <a:srgbClr val="E7E6E6">
                    <a:lumMod val="50000"/>
                  </a:srgbClr>
                </a:solidFill>
                <a:latin typeface="黑体" pitchFamily="49" charset="-122"/>
                <a:ea typeface="黑体" pitchFamily="49" charset="-122"/>
                <a:cs typeface="Times New Roman" pitchFamily="18" charset="0"/>
              </a:rPr>
              <a:t>开发平台</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endParaRPr>
          </a:p>
        </p:txBody>
      </p:sp>
      <p:sp>
        <p:nvSpPr>
          <p:cNvPr id="89" name="矩形 88"/>
          <p:cNvSpPr/>
          <p:nvPr/>
        </p:nvSpPr>
        <p:spPr>
          <a:xfrm>
            <a:off x="5154994" y="1693663"/>
            <a:ext cx="979309"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zh-CN" altLang="en-US" sz="1400" dirty="0">
                <a:solidFill>
                  <a:srgbClr val="E7E6E6">
                    <a:lumMod val="50000"/>
                  </a:srgbClr>
                </a:solidFill>
                <a:latin typeface="黑体" pitchFamily="49" charset="-122"/>
                <a:ea typeface="黑体" pitchFamily="49" charset="-122"/>
                <a:cs typeface="Times New Roman" pitchFamily="18" charset="0"/>
              </a:rPr>
              <a:t>架构模型</a:t>
            </a:r>
          </a:p>
        </p:txBody>
      </p:sp>
      <p:sp>
        <p:nvSpPr>
          <p:cNvPr id="90" name="矩形 89"/>
          <p:cNvSpPr/>
          <p:nvPr/>
        </p:nvSpPr>
        <p:spPr>
          <a:xfrm>
            <a:off x="6222211" y="1693663"/>
            <a:ext cx="979309"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zh-CN" altLang="en-US" sz="1400" dirty="0">
                <a:solidFill>
                  <a:srgbClr val="E7E6E6">
                    <a:lumMod val="50000"/>
                  </a:srgbClr>
                </a:solidFill>
                <a:latin typeface="黑体" pitchFamily="49" charset="-122"/>
                <a:ea typeface="黑体" pitchFamily="49" charset="-122"/>
                <a:cs typeface="Times New Roman" pitchFamily="18" charset="0"/>
              </a:rPr>
              <a:t>核心要素</a:t>
            </a:r>
          </a:p>
        </p:txBody>
      </p:sp>
      <p:sp>
        <p:nvSpPr>
          <p:cNvPr id="91" name="矩形 90"/>
          <p:cNvSpPr/>
          <p:nvPr/>
        </p:nvSpPr>
        <p:spPr>
          <a:xfrm>
            <a:off x="3020562" y="687665"/>
            <a:ext cx="4168678" cy="233306"/>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mn-cs"/>
              </a:rPr>
              <a:t>数字资产管理、身份认证、供应链等区块链应用</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mn-ea"/>
              <a:sym typeface="Arial" panose="020B0604020202020204" pitchFamily="34" charset="0"/>
            </a:endParaRPr>
          </a:p>
        </p:txBody>
      </p:sp>
      <p:sp>
        <p:nvSpPr>
          <p:cNvPr id="92" name="矩形 91"/>
          <p:cNvSpPr/>
          <p:nvPr/>
        </p:nvSpPr>
        <p:spPr>
          <a:xfrm>
            <a:off x="4087778" y="2357266"/>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激励实体</a:t>
            </a:r>
          </a:p>
        </p:txBody>
      </p:sp>
      <p:sp>
        <p:nvSpPr>
          <p:cNvPr id="93" name="矩形 92"/>
          <p:cNvSpPr/>
          <p:nvPr/>
        </p:nvSpPr>
        <p:spPr>
          <a:xfrm>
            <a:off x="5154994" y="2357266"/>
            <a:ext cx="979309"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分配方式</a:t>
            </a:r>
          </a:p>
        </p:txBody>
      </p:sp>
      <p:sp>
        <p:nvSpPr>
          <p:cNvPr id="94" name="矩形 93"/>
          <p:cNvSpPr/>
          <p:nvPr/>
        </p:nvSpPr>
        <p:spPr>
          <a:xfrm>
            <a:off x="3020561" y="2082919"/>
            <a:ext cx="4168679" cy="218181"/>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激励相容的激励机制设计驱动区块链运行维护</a:t>
            </a:r>
          </a:p>
        </p:txBody>
      </p:sp>
      <p:sp>
        <p:nvSpPr>
          <p:cNvPr id="95" name="矩形 94"/>
          <p:cNvSpPr/>
          <p:nvPr/>
        </p:nvSpPr>
        <p:spPr>
          <a:xfrm>
            <a:off x="3020580" y="3049717"/>
            <a:ext cx="538620"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err="1">
                <a:ln>
                  <a:noFill/>
                </a:ln>
                <a:solidFill>
                  <a:srgbClr val="E7E6E6">
                    <a:lumMod val="50000"/>
                  </a:srgbClr>
                </a:solidFill>
                <a:effectLst/>
                <a:uLnTx/>
                <a:uFillTx/>
                <a:latin typeface="黑体" pitchFamily="49" charset="-122"/>
                <a:ea typeface="黑体" pitchFamily="49" charset="-122"/>
                <a:cs typeface="Times New Roman" pitchFamily="18" charset="0"/>
              </a:rPr>
              <a:t>PoW</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endParaRPr>
          </a:p>
        </p:txBody>
      </p:sp>
      <p:sp>
        <p:nvSpPr>
          <p:cNvPr id="96" name="矩形 95"/>
          <p:cNvSpPr/>
          <p:nvPr/>
        </p:nvSpPr>
        <p:spPr>
          <a:xfrm>
            <a:off x="4395114" y="3049717"/>
            <a:ext cx="538620"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BFT</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endParaRPr>
          </a:p>
        </p:txBody>
      </p:sp>
      <p:sp>
        <p:nvSpPr>
          <p:cNvPr id="97" name="矩形 96"/>
          <p:cNvSpPr/>
          <p:nvPr/>
        </p:nvSpPr>
        <p:spPr>
          <a:xfrm>
            <a:off x="3707847" y="3049717"/>
            <a:ext cx="538620"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err="1">
                <a:ln>
                  <a:noFill/>
                </a:ln>
                <a:solidFill>
                  <a:srgbClr val="E7E6E6">
                    <a:lumMod val="50000"/>
                  </a:srgbClr>
                </a:solidFill>
                <a:effectLst/>
                <a:uLnTx/>
                <a:uFillTx/>
                <a:latin typeface="黑体" pitchFamily="49" charset="-122"/>
                <a:ea typeface="黑体" pitchFamily="49" charset="-122"/>
                <a:cs typeface="Times New Roman" pitchFamily="18" charset="0"/>
              </a:rPr>
              <a:t>PoS</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endParaRPr>
          </a:p>
        </p:txBody>
      </p:sp>
      <p:sp>
        <p:nvSpPr>
          <p:cNvPr id="98" name="矩形 97"/>
          <p:cNvSpPr/>
          <p:nvPr/>
        </p:nvSpPr>
        <p:spPr>
          <a:xfrm>
            <a:off x="5082381" y="3049717"/>
            <a:ext cx="979309"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E7E6E6">
                    <a:lumMod val="50000"/>
                  </a:srgbClr>
                </a:solidFill>
                <a:effectLst/>
                <a:uLnTx/>
                <a:uFillTx/>
                <a:latin typeface="黑体" pitchFamily="49" charset="-122"/>
                <a:ea typeface="黑体" pitchFamily="49" charset="-122"/>
                <a:cs typeface="Times New Roman" pitchFamily="18" charset="0"/>
              </a:rPr>
              <a:t>分片技术</a:t>
            </a:r>
            <a:endPar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endParaRPr>
          </a:p>
        </p:txBody>
      </p:sp>
      <p:sp>
        <p:nvSpPr>
          <p:cNvPr id="99" name="矩形 98"/>
          <p:cNvSpPr/>
          <p:nvPr/>
        </p:nvSpPr>
        <p:spPr>
          <a:xfrm>
            <a:off x="6210337" y="3049717"/>
            <a:ext cx="979309"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可信硬件</a:t>
            </a:r>
          </a:p>
        </p:txBody>
      </p:sp>
      <p:sp>
        <p:nvSpPr>
          <p:cNvPr id="100" name="矩形 99"/>
          <p:cNvSpPr/>
          <p:nvPr/>
        </p:nvSpPr>
        <p:spPr>
          <a:xfrm>
            <a:off x="3020561" y="2760296"/>
            <a:ext cx="4168679" cy="218181"/>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适用于下层组网模式的共识协议</a:t>
            </a:r>
            <a:r>
              <a:rPr kumimoji="0" lang="en-US" altLang="zh-CN"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a:t>
            </a: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算法</a:t>
            </a:r>
          </a:p>
        </p:txBody>
      </p:sp>
      <p:sp>
        <p:nvSpPr>
          <p:cNvPr id="101" name="矩形 100"/>
          <p:cNvSpPr/>
          <p:nvPr/>
        </p:nvSpPr>
        <p:spPr>
          <a:xfrm>
            <a:off x="3020563" y="3736128"/>
            <a:ext cx="900964"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组网模式</a:t>
            </a:r>
          </a:p>
        </p:txBody>
      </p:sp>
      <p:sp>
        <p:nvSpPr>
          <p:cNvPr id="102" name="矩形 101"/>
          <p:cNvSpPr/>
          <p:nvPr/>
        </p:nvSpPr>
        <p:spPr>
          <a:xfrm>
            <a:off x="4973481" y="3736128"/>
            <a:ext cx="900964"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扩展网络</a:t>
            </a:r>
          </a:p>
        </p:txBody>
      </p:sp>
      <p:sp>
        <p:nvSpPr>
          <p:cNvPr id="103" name="矩形 102"/>
          <p:cNvSpPr/>
          <p:nvPr/>
        </p:nvSpPr>
        <p:spPr>
          <a:xfrm>
            <a:off x="3997022" y="3736128"/>
            <a:ext cx="900964" cy="233306"/>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通讯模式</a:t>
            </a:r>
          </a:p>
        </p:txBody>
      </p:sp>
      <p:sp>
        <p:nvSpPr>
          <p:cNvPr id="104" name="矩形 103"/>
          <p:cNvSpPr/>
          <p:nvPr/>
        </p:nvSpPr>
        <p:spPr>
          <a:xfrm>
            <a:off x="5949939" y="3736128"/>
            <a:ext cx="1251581" cy="228120"/>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匿名网络通讯</a:t>
            </a:r>
          </a:p>
        </p:txBody>
      </p:sp>
      <p:sp>
        <p:nvSpPr>
          <p:cNvPr id="105" name="矩形 104"/>
          <p:cNvSpPr/>
          <p:nvPr/>
        </p:nvSpPr>
        <p:spPr>
          <a:xfrm>
            <a:off x="3020561" y="3456470"/>
            <a:ext cx="4168679" cy="218181"/>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以</a:t>
            </a:r>
            <a:r>
              <a:rPr kumimoji="0" lang="en-US" altLang="zh-CN"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P2P</a:t>
            </a: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网络和</a:t>
            </a:r>
            <a:r>
              <a:rPr kumimoji="0" lang="en-US" altLang="zh-CN"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TCP/IP</a:t>
            </a: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为基础的分布式动态组网结构</a:t>
            </a:r>
          </a:p>
        </p:txBody>
      </p:sp>
      <p:sp>
        <p:nvSpPr>
          <p:cNvPr id="106" name="矩形 105"/>
          <p:cNvSpPr/>
          <p:nvPr/>
        </p:nvSpPr>
        <p:spPr>
          <a:xfrm>
            <a:off x="3760227" y="4432136"/>
            <a:ext cx="1374554" cy="233565"/>
          </a:xfrm>
          <a:prstGeom prst="rect">
            <a:avLst/>
          </a:prstGeom>
          <a:solidFill>
            <a:schemeClr val="bg1">
              <a:lumMod val="95000"/>
            </a:schemeClr>
          </a:solidFill>
          <a:ln w="12700">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区块链数据库</a:t>
            </a:r>
          </a:p>
        </p:txBody>
      </p:sp>
      <p:sp>
        <p:nvSpPr>
          <p:cNvPr id="107" name="矩形 106"/>
          <p:cNvSpPr/>
          <p:nvPr/>
        </p:nvSpPr>
        <p:spPr>
          <a:xfrm>
            <a:off x="5221601" y="4432396"/>
            <a:ext cx="1167093" cy="233306"/>
          </a:xfrm>
          <a:prstGeom prst="rect">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密码学算法</a:t>
            </a:r>
          </a:p>
        </p:txBody>
      </p:sp>
      <p:sp>
        <p:nvSpPr>
          <p:cNvPr id="29" name="灯片编号占位符 2">
            <a:extLst>
              <a:ext uri="{FF2B5EF4-FFF2-40B4-BE49-F238E27FC236}">
                <a16:creationId xmlns:a16="http://schemas.microsoft.com/office/drawing/2014/main" xmlns="" id="{5AF57F55-08D0-4E6E-A095-D0CBE49AD1CE}"/>
              </a:ext>
            </a:extLst>
          </p:cNvPr>
          <p:cNvSpPr>
            <a:spLocks noGrp="1"/>
          </p:cNvSpPr>
          <p:nvPr>
            <p:ph type="sldNum" sz="quarter" idx="12"/>
          </p:nvPr>
        </p:nvSpPr>
        <p:spPr>
          <a:xfrm>
            <a:off x="8606212" y="4862156"/>
            <a:ext cx="537788" cy="285788"/>
          </a:xfrm>
        </p:spPr>
        <p:txBody>
          <a:bodyPr/>
          <a:lstStyle/>
          <a:p>
            <a:pPr marL="0" marR="0" lvl="0" indent="0" algn="ctr" defTabSz="685800" eaLnBrk="0" fontAlgn="base" latinLnBrk="0" hangingPunct="0">
              <a:lnSpc>
                <a:spcPct val="100000"/>
              </a:lnSpc>
              <a:spcBef>
                <a:spcPct val="0"/>
              </a:spcBef>
              <a:spcAft>
                <a:spcPct val="0"/>
              </a:spcAft>
              <a:buClrTx/>
              <a:buSzTx/>
              <a:buFontTx/>
              <a:buNone/>
              <a:tabLst/>
              <a:defRPr/>
            </a:pPr>
            <a:fld id="{30F294BE-215C-46F4-AD4D-83824C4CA06D}" type="slidenum">
              <a:rPr kumimoji="0" lang="zh-CN" altLang="en-US" sz="1000" b="1" i="0" u="none" strike="noStrike" kern="1200" cap="none" spc="0" normalizeH="0" baseline="0" noProof="0">
                <a:ln>
                  <a:noFill/>
                </a:ln>
                <a:solidFill>
                  <a:prstClr val="black"/>
                </a:solidFill>
                <a:effectLst/>
                <a:uLnTx/>
                <a:uFillTx/>
                <a:latin typeface="黑体" pitchFamily="49" charset="-122"/>
                <a:ea typeface="黑体" pitchFamily="49" charset="-122"/>
              </a:rPr>
              <a:pPr marL="0" marR="0" lvl="0" indent="0" algn="ctr" defTabSz="685800" eaLnBrk="0" fontAlgn="base" latinLnBrk="0" hangingPunct="0">
                <a:lnSpc>
                  <a:spcPct val="100000"/>
                </a:lnSpc>
                <a:spcBef>
                  <a:spcPct val="0"/>
                </a:spcBef>
                <a:spcAft>
                  <a:spcPct val="0"/>
                </a:spcAft>
                <a:buClrTx/>
                <a:buSzTx/>
                <a:buFontTx/>
                <a:buNone/>
                <a:tabLst/>
                <a:defRPr/>
              </a:pPr>
              <a:t>3</a:t>
            </a:fld>
            <a:endParaRPr kumimoji="0" lang="zh-CN" altLang="en-US" sz="1000" b="1" i="0" u="none" strike="noStrike" kern="1200" cap="none" spc="0" normalizeH="0" baseline="0" noProof="0" dirty="0">
              <a:ln>
                <a:noFill/>
              </a:ln>
              <a:solidFill>
                <a:prstClr val="black"/>
              </a:solidFill>
              <a:effectLst/>
              <a:uLnTx/>
              <a:uFillTx/>
              <a:latin typeface="黑体" pitchFamily="49" charset="-122"/>
              <a:ea typeface="黑体" pitchFamily="49" charset="-122"/>
            </a:endParaRPr>
          </a:p>
        </p:txBody>
      </p:sp>
      <p:sp>
        <p:nvSpPr>
          <p:cNvPr id="108" name="矩形 107"/>
          <p:cNvSpPr/>
          <p:nvPr/>
        </p:nvSpPr>
        <p:spPr>
          <a:xfrm>
            <a:off x="3020561" y="4144881"/>
            <a:ext cx="4168679" cy="218181"/>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黑体" pitchFamily="49" charset="-122"/>
                <a:ea typeface="黑体" pitchFamily="49" charset="-122"/>
                <a:cs typeface="Times New Roman" pitchFamily="18" charset="0"/>
              </a:rPr>
              <a:t>区块链底层数据结构和基本密码学算法</a:t>
            </a:r>
          </a:p>
        </p:txBody>
      </p:sp>
    </p:spTree>
    <p:extLst>
      <p:ext uri="{BB962C8B-B14F-4D97-AF65-F5344CB8AC3E}">
        <p14:creationId xmlns:p14="http://schemas.microsoft.com/office/powerpoint/2010/main" val="42013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预言机的分类</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086BA830-6FC2-4954-A9FB-B944A8722CEA}"/>
              </a:ext>
            </a:extLst>
          </p:cNvPr>
          <p:cNvSpPr/>
          <p:nvPr/>
        </p:nvSpPr>
        <p:spPr>
          <a:xfrm>
            <a:off x="280852" y="793279"/>
            <a:ext cx="8723545" cy="830997"/>
          </a:xfrm>
          <a:prstGeom prst="rect">
            <a:avLst/>
          </a:prstGeom>
        </p:spPr>
        <p:txBody>
          <a:bodyPr wrap="square">
            <a:spAutoFit/>
          </a:bodyPr>
          <a:lstStyle/>
          <a:p>
            <a:r>
              <a:rPr lang="en-US" altLang="zh-CN" sz="1600" dirty="0">
                <a:latin typeface="方正姚体" panose="02010601030101010101" pitchFamily="2" charset="-122"/>
                <a:ea typeface="方正姚体" panose="02010601030101010101" pitchFamily="2" charset="-122"/>
              </a:rPr>
              <a:t>(2)</a:t>
            </a:r>
            <a:r>
              <a:rPr lang="zh-CN" altLang="en-US" sz="1600" b="1" dirty="0">
                <a:solidFill>
                  <a:srgbClr val="0070C0"/>
                </a:solidFill>
                <a:latin typeface="方正姚体" panose="02010601030101010101" pitchFamily="2" charset="-122"/>
                <a:ea typeface="方正姚体" panose="02010601030101010101" pitchFamily="2" charset="-122"/>
              </a:rPr>
              <a:t>多重模型预言机</a:t>
            </a:r>
            <a:r>
              <a:rPr lang="en-US" altLang="zh-CN" sz="1600" b="1" dirty="0">
                <a:solidFill>
                  <a:srgbClr val="0070C0"/>
                </a:solidFill>
                <a:latin typeface="方正姚体" panose="02010601030101010101" pitchFamily="2" charset="-122"/>
                <a:ea typeface="方正姚体" panose="02010601030101010101" pitchFamily="2" charset="-122"/>
              </a:rPr>
              <a:t>(</a:t>
            </a:r>
            <a:r>
              <a:rPr lang="zh-CN" altLang="en-US" sz="1600" b="1" dirty="0">
                <a:solidFill>
                  <a:srgbClr val="0070C0"/>
                </a:solidFill>
                <a:latin typeface="方正姚体" panose="02010601030101010101" pitchFamily="2" charset="-122"/>
                <a:ea typeface="方正姚体" panose="02010601030101010101" pitchFamily="2" charset="-122"/>
              </a:rPr>
              <a:t>或称共识预言机</a:t>
            </a:r>
            <a:r>
              <a:rPr lang="en-US" altLang="zh-CN" sz="1600" b="1" dirty="0">
                <a:solidFill>
                  <a:srgbClr val="0070C0"/>
                </a:solidFill>
                <a:latin typeface="方正姚体" panose="02010601030101010101" pitchFamily="2" charset="-122"/>
                <a:ea typeface="方正姚体" panose="02010601030101010101" pitchFamily="2" charset="-122"/>
              </a:rPr>
              <a:t>)</a:t>
            </a:r>
            <a:r>
              <a:rPr lang="zh-CN" altLang="en-US" sz="1600" b="1" dirty="0">
                <a:solidFill>
                  <a:srgbClr val="0070C0"/>
                </a:solidFill>
                <a:latin typeface="方正姚体" panose="02010601030101010101" pitchFamily="2" charset="-122"/>
                <a:ea typeface="方正姚体" panose="02010601030101010101" pitchFamily="2" charset="-122"/>
              </a:rPr>
              <a:t> </a:t>
            </a:r>
            <a:r>
              <a:rPr lang="en-US"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去中心化预言机，多个实体均可将外部数据独立地发送给智能合约，然后智能合约取这些数据的中位数（如果是二元数据，则取统计得票数最高的结果）作为判断合约逻辑是否触发的依据。代表：</a:t>
            </a:r>
            <a:r>
              <a:rPr lang="en-US" altLang="zh-CN" sz="1600" b="1" dirty="0" err="1">
                <a:solidFill>
                  <a:srgbClr val="0070C0"/>
                </a:solidFill>
                <a:latin typeface="Times New Roman" panose="02020603050405020304" pitchFamily="18" charset="0"/>
                <a:ea typeface="方正姚体" panose="02010601030101010101" pitchFamily="2" charset="-122"/>
                <a:cs typeface="Times New Roman" panose="02020603050405020304" pitchFamily="18" charset="0"/>
              </a:rPr>
              <a:t>OracleChain</a:t>
            </a:r>
            <a:r>
              <a:rPr lang="en-US" altLang="zh-CN" sz="1600" b="1" dirty="0">
                <a:solidFill>
                  <a:srgbClr val="0070C0"/>
                </a:solidFill>
                <a:latin typeface="Times New Roman" panose="02020603050405020304" pitchFamily="18" charset="0"/>
                <a:ea typeface="方正姚体" panose="02010601030101010101" pitchFamily="2" charset="-122"/>
                <a:cs typeface="Times New Roman" panose="02020603050405020304" pitchFamily="18" charset="0"/>
              </a:rPr>
              <a:t> </a:t>
            </a:r>
            <a:r>
              <a:rPr lang="zh-CN" altLang="en-US" sz="1600" b="1" dirty="0">
                <a:solidFill>
                  <a:srgbClr val="0070C0"/>
                </a:solidFill>
                <a:latin typeface="Times New Roman" panose="02020603050405020304" pitchFamily="18" charset="0"/>
                <a:ea typeface="方正姚体" panose="02010601030101010101" pitchFamily="2" charset="-122"/>
                <a:cs typeface="Times New Roman" panose="02020603050405020304" pitchFamily="18" charset="0"/>
              </a:rPr>
              <a:t>、天算</a:t>
            </a:r>
          </a:p>
        </p:txBody>
      </p:sp>
      <p:sp>
        <p:nvSpPr>
          <p:cNvPr id="5" name="矩形 4">
            <a:extLst>
              <a:ext uri="{FF2B5EF4-FFF2-40B4-BE49-F238E27FC236}">
                <a16:creationId xmlns:a16="http://schemas.microsoft.com/office/drawing/2014/main" xmlns="" id="{8F8C21B4-E952-4A3A-83F2-B06FC12A96F4}"/>
              </a:ext>
            </a:extLst>
          </p:cNvPr>
          <p:cNvSpPr/>
          <p:nvPr/>
        </p:nvSpPr>
        <p:spPr>
          <a:xfrm>
            <a:off x="261480" y="1897865"/>
            <a:ext cx="7734810" cy="338554"/>
          </a:xfrm>
          <a:prstGeom prst="rect">
            <a:avLst/>
          </a:prstGeom>
        </p:spPr>
        <p:txBody>
          <a:bodyPr wrap="none">
            <a:spAutoFit/>
          </a:bodyPr>
          <a:lstStyle/>
          <a:p>
            <a:pPr algn="r"/>
            <a:r>
              <a:rPr lang="zh-CN" altLang="en-US" sz="1600" b="1" dirty="0">
                <a:solidFill>
                  <a:srgbClr val="0070C0"/>
                </a:solidFill>
                <a:latin typeface="方正姚体" panose="02010601030101010101" pitchFamily="2" charset="-122"/>
                <a:ea typeface="方正姚体" panose="02010601030101010101" pitchFamily="2" charset="-122"/>
              </a:rPr>
              <a:t>缺点</a:t>
            </a:r>
            <a:r>
              <a:rPr lang="zh-CN" altLang="en-US" sz="1600" dirty="0">
                <a:latin typeface="方正姚体" panose="02010601030101010101" pitchFamily="2" charset="-122"/>
                <a:ea typeface="方正姚体" panose="02010601030101010101" pitchFamily="2" charset="-122"/>
              </a:rPr>
              <a:t>：成本较高，面临女巫攻击（</a:t>
            </a:r>
            <a:r>
              <a:rPr lang="en-US" altLang="zh-CN" sz="1600" dirty="0">
                <a:latin typeface="方正姚体" panose="02010601030101010101" pitchFamily="2" charset="-122"/>
                <a:ea typeface="方正姚体" panose="02010601030101010101" pitchFamily="2" charset="-122"/>
              </a:rPr>
              <a:t>Sybil attack</a:t>
            </a:r>
            <a:r>
              <a:rPr lang="zh-CN" altLang="en-US" sz="1600" dirty="0">
                <a:latin typeface="方正姚体" panose="02010601030101010101" pitchFamily="2" charset="-122"/>
                <a:ea typeface="方正姚体" panose="02010601030101010101" pitchFamily="2" charset="-122"/>
              </a:rPr>
              <a:t>）和共谋攻击（</a:t>
            </a:r>
            <a:r>
              <a:rPr lang="en-US" altLang="zh-CN" sz="1600" dirty="0">
                <a:latin typeface="方正姚体" panose="02010601030101010101" pitchFamily="2" charset="-122"/>
                <a:ea typeface="方正姚体" panose="02010601030101010101" pitchFamily="2" charset="-122"/>
              </a:rPr>
              <a:t>Collusion attack</a:t>
            </a:r>
            <a:r>
              <a:rPr lang="zh-CN" altLang="en-US" sz="1600" dirty="0">
                <a:latin typeface="方正姚体" panose="02010601030101010101" pitchFamily="2" charset="-122"/>
                <a:ea typeface="方正姚体" panose="02010601030101010101" pitchFamily="2" charset="-122"/>
              </a:rPr>
              <a:t>）的风险</a:t>
            </a:r>
          </a:p>
        </p:txBody>
      </p:sp>
      <p:pic>
        <p:nvPicPr>
          <p:cNvPr id="4" name="图片 3">
            <a:extLst>
              <a:ext uri="{FF2B5EF4-FFF2-40B4-BE49-F238E27FC236}">
                <a16:creationId xmlns:a16="http://schemas.microsoft.com/office/drawing/2014/main" xmlns="" id="{2AAC0D9F-AEBD-40D8-A55D-7FDE640F1075}"/>
              </a:ext>
            </a:extLst>
          </p:cNvPr>
          <p:cNvPicPr>
            <a:picLocks noChangeAspect="1"/>
          </p:cNvPicPr>
          <p:nvPr/>
        </p:nvPicPr>
        <p:blipFill>
          <a:blip r:embed="rId3"/>
          <a:stretch>
            <a:fillRect/>
          </a:stretch>
        </p:blipFill>
        <p:spPr>
          <a:xfrm>
            <a:off x="173186" y="3627897"/>
            <a:ext cx="2648205" cy="865384"/>
          </a:xfrm>
          <a:prstGeom prst="rect">
            <a:avLst/>
          </a:prstGeom>
        </p:spPr>
      </p:pic>
      <p:pic>
        <p:nvPicPr>
          <p:cNvPr id="6" name="图片 5">
            <a:extLst>
              <a:ext uri="{FF2B5EF4-FFF2-40B4-BE49-F238E27FC236}">
                <a16:creationId xmlns:a16="http://schemas.microsoft.com/office/drawing/2014/main" xmlns="" id="{AE0B28FF-7CD1-461B-84FC-869BB5679BF0}"/>
              </a:ext>
            </a:extLst>
          </p:cNvPr>
          <p:cNvPicPr>
            <a:picLocks noChangeAspect="1"/>
          </p:cNvPicPr>
          <p:nvPr/>
        </p:nvPicPr>
        <p:blipFill>
          <a:blip r:embed="rId4"/>
          <a:stretch>
            <a:fillRect/>
          </a:stretch>
        </p:blipFill>
        <p:spPr>
          <a:xfrm>
            <a:off x="3050403" y="3638634"/>
            <a:ext cx="3018215" cy="843909"/>
          </a:xfrm>
          <a:prstGeom prst="rect">
            <a:avLst/>
          </a:prstGeom>
        </p:spPr>
      </p:pic>
      <p:sp>
        <p:nvSpPr>
          <p:cNvPr id="15" name="矩形 14">
            <a:extLst>
              <a:ext uri="{FF2B5EF4-FFF2-40B4-BE49-F238E27FC236}">
                <a16:creationId xmlns:a16="http://schemas.microsoft.com/office/drawing/2014/main" xmlns="" id="{AAAA7A81-DDF9-4152-99AD-BE2D5A6B7FB3}"/>
              </a:ext>
            </a:extLst>
          </p:cNvPr>
          <p:cNvSpPr/>
          <p:nvPr/>
        </p:nvSpPr>
        <p:spPr>
          <a:xfrm>
            <a:off x="322411" y="2539335"/>
            <a:ext cx="8345742" cy="584775"/>
          </a:xfrm>
          <a:prstGeom prst="rect">
            <a:avLst/>
          </a:prstGeom>
        </p:spPr>
        <p:txBody>
          <a:bodyPr wrap="squar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预测市场平台</a:t>
            </a:r>
            <a:r>
              <a:rPr lang="zh-CN" altLang="en-US" sz="1600" dirty="0">
                <a:solidFill>
                  <a:prstClr val="black"/>
                </a:solidFill>
                <a:latin typeface="方正姚体" panose="02010601030101010101" pitchFamily="2" charset="-122"/>
                <a:ea typeface="方正姚体" panose="02010601030101010101" pitchFamily="2" charset="-122"/>
              </a:rPr>
              <a:t>：真实世界的用户也可以为智能合约提供可靠外部数据（如体育赛事的结果，政治选举的结果等）。代表：Augur 、Gnosis 、Bodhi </a:t>
            </a:r>
          </a:p>
        </p:txBody>
      </p:sp>
      <p:pic>
        <p:nvPicPr>
          <p:cNvPr id="16" name="图片 15">
            <a:extLst>
              <a:ext uri="{FF2B5EF4-FFF2-40B4-BE49-F238E27FC236}">
                <a16:creationId xmlns:a16="http://schemas.microsoft.com/office/drawing/2014/main" xmlns="" id="{88A25ABC-5D12-4ABC-8E71-DEA2D17CDB91}"/>
              </a:ext>
            </a:extLst>
          </p:cNvPr>
          <p:cNvPicPr>
            <a:picLocks noChangeAspect="1"/>
          </p:cNvPicPr>
          <p:nvPr/>
        </p:nvPicPr>
        <p:blipFill>
          <a:blip r:embed="rId5"/>
          <a:stretch>
            <a:fillRect/>
          </a:stretch>
        </p:blipFill>
        <p:spPr>
          <a:xfrm>
            <a:off x="6344044" y="3653478"/>
            <a:ext cx="2626770" cy="865384"/>
          </a:xfrm>
          <a:prstGeom prst="rect">
            <a:avLst/>
          </a:prstGeom>
        </p:spPr>
      </p:pic>
    </p:spTree>
    <p:extLst>
      <p:ext uri="{BB962C8B-B14F-4D97-AF65-F5344CB8AC3E}">
        <p14:creationId xmlns:p14="http://schemas.microsoft.com/office/powerpoint/2010/main" val="1700228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预言机的分类</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086BA830-6FC2-4954-A9FB-B944A8722CEA}"/>
              </a:ext>
            </a:extLst>
          </p:cNvPr>
          <p:cNvSpPr/>
          <p:nvPr/>
        </p:nvSpPr>
        <p:spPr>
          <a:xfrm>
            <a:off x="280852" y="793279"/>
            <a:ext cx="8723545" cy="338554"/>
          </a:xfrm>
          <a:prstGeom prst="rect">
            <a:avLst/>
          </a:prstGeom>
        </p:spPr>
        <p:txBody>
          <a:bodyPr wrap="square">
            <a:spAutoFit/>
          </a:bodyPr>
          <a:lstStyle/>
          <a:p>
            <a:pPr lvl="0"/>
            <a:r>
              <a:rPr kumimoji="0" lang="en-US" altLang="zh-CN" sz="16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rPr>
              <a:t>(3)</a:t>
            </a:r>
            <a:r>
              <a:rPr lang="zh-CN" altLang="en-US" sz="1600" b="1" dirty="0">
                <a:solidFill>
                  <a:srgbClr val="0070C0"/>
                </a:solidFill>
                <a:latin typeface="方正姚体" panose="02010601030101010101" pitchFamily="2" charset="-122"/>
                <a:ea typeface="方正姚体" panose="02010601030101010101" pitchFamily="2" charset="-122"/>
              </a:rPr>
              <a:t>硬件预言机</a:t>
            </a:r>
            <a:endParaRPr kumimoji="0" lang="zh-CN" alt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方正姚体" panose="02010601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xmlns="" id="{5A7AB5F4-D0C3-479F-BE13-C3A740ED546E}"/>
              </a:ext>
            </a:extLst>
          </p:cNvPr>
          <p:cNvSpPr/>
          <p:nvPr/>
        </p:nvSpPr>
        <p:spPr>
          <a:xfrm>
            <a:off x="365489" y="1347313"/>
            <a:ext cx="5117106" cy="338554"/>
          </a:xfrm>
          <a:prstGeom prst="rect">
            <a:avLst/>
          </a:prstGeom>
        </p:spPr>
        <p:txBody>
          <a:bodyPr wrap="non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硬件预言机</a:t>
            </a:r>
            <a:r>
              <a:rPr lang="zh-CN" altLang="en-US" sz="1600" dirty="0">
                <a:solidFill>
                  <a:prstClr val="black"/>
                </a:solidFill>
                <a:latin typeface="方正姚体" panose="02010601030101010101" pitchFamily="2" charset="-122"/>
                <a:ea typeface="方正姚体" panose="02010601030101010101" pitchFamily="2" charset="-122"/>
              </a:rPr>
              <a:t>：物联网上的数据采集器，未来将大量应用</a:t>
            </a:r>
          </a:p>
        </p:txBody>
      </p:sp>
      <p:pic>
        <p:nvPicPr>
          <p:cNvPr id="1026" name="Picture 2" descr="https://timgsa.baidu.com/timg?image&amp;quality=80&amp;size=b9999_10000&amp;sec=1552629164282&amp;di=293c930441a194d2e7d2196e920f6797&amp;imgtype=0&amp;src=http%3A%2F%2Fimg.jdzj.com%2FUserDocument%2F2015c%2FOCTSOURCES%2FPicture%2F2016224211250.jpg">
            <a:extLst>
              <a:ext uri="{FF2B5EF4-FFF2-40B4-BE49-F238E27FC236}">
                <a16:creationId xmlns:a16="http://schemas.microsoft.com/office/drawing/2014/main" xmlns="" id="{B7C93A1D-94F2-4156-A546-3D25FF2FC1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231" y="2707789"/>
            <a:ext cx="2291709" cy="170957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xmlns="" id="{BD93A529-6BF6-48E9-BCCB-4444AEFD7D30}"/>
              </a:ext>
            </a:extLst>
          </p:cNvPr>
          <p:cNvPicPr>
            <a:picLocks noChangeAspect="1"/>
          </p:cNvPicPr>
          <p:nvPr/>
        </p:nvPicPr>
        <p:blipFill>
          <a:blip r:embed="rId4"/>
          <a:stretch>
            <a:fillRect/>
          </a:stretch>
        </p:blipFill>
        <p:spPr>
          <a:xfrm>
            <a:off x="5856596" y="2571750"/>
            <a:ext cx="1381692" cy="2029360"/>
          </a:xfrm>
          <a:prstGeom prst="rect">
            <a:avLst/>
          </a:prstGeom>
        </p:spPr>
      </p:pic>
    </p:spTree>
    <p:extLst>
      <p:ext uri="{BB962C8B-B14F-4D97-AF65-F5344CB8AC3E}">
        <p14:creationId xmlns:p14="http://schemas.microsoft.com/office/powerpoint/2010/main" val="1999419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智能合约的核心要素</a:t>
              </a: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2</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：去中心化自治组织</a:t>
              </a: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 (DAO)</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15" name="矩形 3">
            <a:extLst>
              <a:ext uri="{FF2B5EF4-FFF2-40B4-BE49-F238E27FC236}">
                <a16:creationId xmlns:a16="http://schemas.microsoft.com/office/drawing/2014/main" xmlns="" id="{C74DDA88-A448-414A-A2AC-81B4CAC43A2B}"/>
              </a:ext>
            </a:extLst>
          </p:cNvPr>
          <p:cNvSpPr>
            <a:spLocks noChangeArrowheads="1"/>
          </p:cNvSpPr>
          <p:nvPr/>
        </p:nvSpPr>
        <p:spPr bwMode="auto">
          <a:xfrm>
            <a:off x="1094939" y="1245780"/>
            <a:ext cx="4168177" cy="296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35417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89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61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133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p"/>
            </a:pPr>
            <a: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区块链最重要的特点是“去中心化自治”，其 </a:t>
            </a:r>
            <a:r>
              <a:rPr lang="en-US" altLang="zh-CN"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P2P </a:t>
            </a:r>
            <a: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组网、 分布式共识协作和基于贡献的经济激励等机制本身就是分布式自治社会系统的自然建模。区块链系统中每个节点都将作为分布式系统中的一个自主和自治的智能体 </a:t>
            </a:r>
            <a:r>
              <a:rPr lang="en-US" altLang="zh-CN"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(Agent).</a:t>
            </a:r>
          </a:p>
          <a:p>
            <a:pPr>
              <a:buFont typeface="Wingdings" panose="05000000000000000000" pitchFamily="2" charset="2"/>
              <a:buChar char="p"/>
            </a:pPr>
            <a:endParaRPr lang="en-US" altLang="zh-CN"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anose="05000000000000000000" pitchFamily="2" charset="2"/>
              <a:buChar char="p"/>
            </a:pPr>
            <a:r>
              <a:rPr lang="en-US" altLang="zh-CN"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DAO(</a:t>
            </a:r>
            <a: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去中心化自治组织</a:t>
            </a:r>
            <a:r>
              <a:rPr lang="en-US" altLang="zh-CN"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一系列公开公正的规则，可以在无人干预和管理的情况下自主运行的组织形式。通常以开源软件的形式出现，每个人都可以通过购买组织的股份权益，或者以提供服务的形式来成为组织的参与者，并参与运营和收益分享。 </a:t>
            </a:r>
          </a:p>
          <a:p>
            <a:pPr defTabSz="685783" rtl="0"/>
            <a: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r>
            <a:br>
              <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br>
            <a:endParaRPr lang="zh-CN" altLang="en-US" sz="1333"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12">
            <a:extLst>
              <a:ext uri="{FF2B5EF4-FFF2-40B4-BE49-F238E27FC236}">
                <a16:creationId xmlns:a16="http://schemas.microsoft.com/office/drawing/2014/main" xmlns="" id="{921E2A83-A849-4EF9-8FDE-8A5E69C88002}"/>
              </a:ext>
            </a:extLst>
          </p:cNvPr>
          <p:cNvSpPr txBox="1">
            <a:spLocks noChangeArrowheads="1"/>
          </p:cNvSpPr>
          <p:nvPr/>
        </p:nvSpPr>
        <p:spPr bwMode="gray">
          <a:xfrm>
            <a:off x="1549342" y="3760937"/>
            <a:ext cx="3627916" cy="79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a:spcBef>
                <a:spcPct val="20000"/>
              </a:spcBef>
              <a:buFont typeface="Arial" panose="020B0604020202020204" pitchFamily="34" charset="0"/>
              <a:buChar char="•"/>
              <a:defRPr sz="5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Font typeface="Arial" panose="020B0604020202020204" pitchFamily="34" charset="0"/>
              <a:buChar char="–"/>
              <a:defRPr sz="47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Font typeface="Arial" panose="020B0604020202020204" pitchFamily="34" charset="0"/>
              <a:buChar char="•"/>
              <a:defRPr sz="41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3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Wingdings" panose="05000000000000000000" pitchFamily="2" charset="2"/>
              <a:buChar char="Ø"/>
            </a:pPr>
            <a:r>
              <a:rPr lang="en-US" altLang="zh-CN" sz="1143" b="1" dirty="0" err="1">
                <a:solidFill>
                  <a:srgbClr val="FF0000"/>
                </a:solidFill>
                <a:latin typeface="Times New Roman" panose="02020603050405020304" pitchFamily="18" charset="0"/>
                <a:cs typeface="Times New Roman" panose="02020603050405020304" pitchFamily="18" charset="0"/>
              </a:rPr>
              <a:t>DApp</a:t>
            </a:r>
            <a:r>
              <a:rPr lang="en-US" altLang="zh-CN" sz="1143" b="1" dirty="0">
                <a:solidFill>
                  <a:srgbClr val="FF0000"/>
                </a:solidFill>
                <a:latin typeface="Times New Roman" panose="02020603050405020304" pitchFamily="18" charset="0"/>
                <a:cs typeface="Times New Roman" panose="02020603050405020304" pitchFamily="18" charset="0"/>
              </a:rPr>
              <a:t>: Decentralized Application</a:t>
            </a:r>
          </a:p>
          <a:p>
            <a:pPr>
              <a:spcBef>
                <a:spcPct val="0"/>
              </a:spcBef>
              <a:buFont typeface="Wingdings" panose="05000000000000000000" pitchFamily="2" charset="2"/>
              <a:buChar char="Ø"/>
            </a:pPr>
            <a:r>
              <a:rPr lang="en-US" altLang="zh-CN" sz="1143" b="1" dirty="0">
                <a:solidFill>
                  <a:srgbClr val="FF0000"/>
                </a:solidFill>
                <a:latin typeface="Times New Roman" panose="02020603050405020304" pitchFamily="18" charset="0"/>
                <a:cs typeface="Times New Roman" panose="02020603050405020304" pitchFamily="18" charset="0"/>
              </a:rPr>
              <a:t>DAO: Decentralized Autonomous Organization</a:t>
            </a:r>
          </a:p>
          <a:p>
            <a:pPr>
              <a:spcBef>
                <a:spcPct val="0"/>
              </a:spcBef>
              <a:buFont typeface="Wingdings" panose="05000000000000000000" pitchFamily="2" charset="2"/>
              <a:buChar char="Ø"/>
            </a:pPr>
            <a:r>
              <a:rPr lang="en-US" altLang="zh-CN" sz="1143" b="1" dirty="0">
                <a:solidFill>
                  <a:srgbClr val="FF0000"/>
                </a:solidFill>
                <a:latin typeface="Times New Roman" panose="02020603050405020304" pitchFamily="18" charset="0"/>
                <a:cs typeface="Times New Roman" panose="02020603050405020304" pitchFamily="18" charset="0"/>
              </a:rPr>
              <a:t>DAC: Decentralized Autonomous Corporation</a:t>
            </a:r>
          </a:p>
          <a:p>
            <a:pPr>
              <a:spcBef>
                <a:spcPct val="0"/>
              </a:spcBef>
              <a:buFont typeface="Wingdings" panose="05000000000000000000" pitchFamily="2" charset="2"/>
              <a:buChar char="Ø"/>
            </a:pPr>
            <a:r>
              <a:rPr lang="en-US" altLang="zh-CN" sz="1143" b="1" dirty="0">
                <a:solidFill>
                  <a:srgbClr val="FF0000"/>
                </a:solidFill>
                <a:latin typeface="Times New Roman" panose="02020603050405020304" pitchFamily="18" charset="0"/>
                <a:cs typeface="Times New Roman" panose="02020603050405020304" pitchFamily="18" charset="0"/>
              </a:rPr>
              <a:t>DAS: Decentralized Autonomous Society</a:t>
            </a:r>
          </a:p>
        </p:txBody>
      </p:sp>
      <p:sp>
        <p:nvSpPr>
          <p:cNvPr id="20" name="矩形 11">
            <a:extLst>
              <a:ext uri="{FF2B5EF4-FFF2-40B4-BE49-F238E27FC236}">
                <a16:creationId xmlns:a16="http://schemas.microsoft.com/office/drawing/2014/main" xmlns="" id="{298B6629-DCC2-44CE-A2FD-6E45860B9547}"/>
              </a:ext>
            </a:extLst>
          </p:cNvPr>
          <p:cNvSpPr>
            <a:spLocks noChangeArrowheads="1"/>
          </p:cNvSpPr>
          <p:nvPr/>
        </p:nvSpPr>
        <p:spPr bwMode="auto">
          <a:xfrm>
            <a:off x="462393" y="848527"/>
            <a:ext cx="8041450" cy="3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35417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89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61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13313" indent="-12557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r>
              <a:rPr lang="en-US" altLang="zh-CN" sz="1905"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905"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失控</a:t>
            </a:r>
            <a:r>
              <a:rPr lang="en-US" altLang="zh-CN" sz="1905"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905"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预测：未来世界的发展趋势是</a:t>
            </a:r>
            <a:r>
              <a:rPr lang="zh-CN" altLang="en-US" sz="1905"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去中心化和自底向上的控制</a:t>
            </a:r>
          </a:p>
        </p:txBody>
      </p:sp>
      <p:pic>
        <p:nvPicPr>
          <p:cNvPr id="21" name="图片 20">
            <a:extLst>
              <a:ext uri="{FF2B5EF4-FFF2-40B4-BE49-F238E27FC236}">
                <a16:creationId xmlns:a16="http://schemas.microsoft.com/office/drawing/2014/main" xmlns="" id="{7BDFEF4B-BF3B-4094-89C7-F883A9D9689C}"/>
              </a:ext>
            </a:extLst>
          </p:cNvPr>
          <p:cNvPicPr>
            <a:picLocks noChangeAspect="1"/>
          </p:cNvPicPr>
          <p:nvPr/>
        </p:nvPicPr>
        <p:blipFill>
          <a:blip r:embed="rId3"/>
          <a:stretch>
            <a:fillRect/>
          </a:stretch>
        </p:blipFill>
        <p:spPr>
          <a:xfrm>
            <a:off x="5124450" y="1270847"/>
            <a:ext cx="3857420" cy="3059333"/>
          </a:xfrm>
          <a:prstGeom prst="rect">
            <a:avLst/>
          </a:prstGeom>
        </p:spPr>
      </p:pic>
    </p:spTree>
    <p:extLst>
      <p:ext uri="{BB962C8B-B14F-4D97-AF65-F5344CB8AC3E}">
        <p14:creationId xmlns:p14="http://schemas.microsoft.com/office/powerpoint/2010/main" val="79720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lvl="0" rtl="0" eaLnBrk="1" fontAlgn="auto" hangingPunct="1">
                <a:spcBef>
                  <a:spcPts val="0"/>
                </a:spcBef>
                <a:spcAft>
                  <a:spcPts val="0"/>
                </a:spcAft>
                <a:defRPr/>
              </a:pP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DAO</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对传统管理范式的变革</a:t>
              </a: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xmlns="" id="{8611F125-3F50-4405-B037-7A4786119179}"/>
              </a:ext>
            </a:extLst>
          </p:cNvPr>
          <p:cNvSpPr/>
          <p:nvPr/>
        </p:nvSpPr>
        <p:spPr>
          <a:xfrm>
            <a:off x="1304488" y="2432983"/>
            <a:ext cx="6012809" cy="300082"/>
          </a:xfrm>
          <a:prstGeom prst="rect">
            <a:avLst/>
          </a:prstGeom>
        </p:spPr>
        <p:txBody>
          <a:bodyPr wrap="square">
            <a:spAutoFit/>
          </a:bodyPr>
          <a:lstStyle/>
          <a:p>
            <a:pPr rtl="0" eaLnBrk="1" fontAlgn="auto" hangingPunct="1">
              <a:spcBef>
                <a:spcPts val="0"/>
              </a:spcBef>
              <a:spcAft>
                <a:spcPts val="0"/>
              </a:spcAft>
              <a:defRPr/>
            </a:pPr>
            <a:endParaRPr lang="zh-CN" altLang="en-US" sz="1350" dirty="0">
              <a:solidFill>
                <a:srgbClr val="000000"/>
              </a:solidFill>
              <a:latin typeface="Arial"/>
              <a:ea typeface="微软雅黑 Light"/>
              <a:cs typeface="+mn-cs"/>
            </a:endParaRPr>
          </a:p>
        </p:txBody>
      </p:sp>
      <p:sp>
        <p:nvSpPr>
          <p:cNvPr id="11" name="文本框 10">
            <a:extLst>
              <a:ext uri="{FF2B5EF4-FFF2-40B4-BE49-F238E27FC236}">
                <a16:creationId xmlns:a16="http://schemas.microsoft.com/office/drawing/2014/main" xmlns="" id="{20B6E408-C5BF-43EE-B04D-2DD16DBF8623}"/>
              </a:ext>
            </a:extLst>
          </p:cNvPr>
          <p:cNvSpPr txBox="1"/>
          <p:nvPr/>
        </p:nvSpPr>
        <p:spPr>
          <a:xfrm>
            <a:off x="354329" y="998738"/>
            <a:ext cx="4161727" cy="1546577"/>
          </a:xfrm>
          <a:prstGeom prst="rect">
            <a:avLst/>
          </a:prstGeom>
          <a:noFill/>
        </p:spPr>
        <p:txBody>
          <a:bodyPr wrap="square" rtlCol="0">
            <a:spAutoFit/>
          </a:bodyPr>
          <a:lstStyle/>
          <a:p>
            <a:pPr rtl="0" eaLnBrk="1" fontAlgn="auto" hangingPunct="1">
              <a:spcBef>
                <a:spcPts val="0"/>
              </a:spcBef>
              <a:spcAft>
                <a:spcPts val="0"/>
              </a:spcAft>
            </a:pPr>
            <a:r>
              <a:rPr lang="zh-CN" altLang="en-US" sz="1350" dirty="0">
                <a:solidFill>
                  <a:srgbClr val="000000"/>
                </a:solidFill>
                <a:latin typeface="方正姚体" panose="02010601030101010101" pitchFamily="2" charset="-122"/>
                <a:ea typeface="方正姚体" panose="02010601030101010101" pitchFamily="2" charset="-122"/>
                <a:cs typeface="+mn-cs"/>
              </a:rPr>
              <a:t>传统</a:t>
            </a:r>
            <a:r>
              <a:rPr lang="zh-CN" altLang="en-US" sz="1350" b="1" dirty="0">
                <a:solidFill>
                  <a:srgbClr val="0070C0"/>
                </a:solidFill>
                <a:latin typeface="方正姚体" panose="02010601030101010101" pitchFamily="2" charset="-122"/>
                <a:ea typeface="方正姚体" panose="02010601030101010101" pitchFamily="2" charset="-122"/>
                <a:cs typeface="+mn-cs"/>
              </a:rPr>
              <a:t>自顶向下、金字塔式</a:t>
            </a:r>
            <a:r>
              <a:rPr lang="zh-CN" altLang="en-US" sz="1350" dirty="0">
                <a:solidFill>
                  <a:srgbClr val="000000"/>
                </a:solidFill>
                <a:latin typeface="方正姚体" panose="02010601030101010101" pitchFamily="2" charset="-122"/>
                <a:ea typeface="方正姚体" panose="02010601030101010101" pitchFamily="2" charset="-122"/>
                <a:cs typeface="+mn-cs"/>
              </a:rPr>
              <a:t>的管理架构存在如下问题：</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机构臃肿、人员膨胀</a:t>
            </a:r>
            <a:r>
              <a:rPr lang="en-US" altLang="zh-CN" sz="1350" dirty="0">
                <a:solidFill>
                  <a:srgbClr val="000000"/>
                </a:solidFill>
                <a:latin typeface="方正姚体" panose="02010601030101010101" pitchFamily="2" charset="-122"/>
                <a:ea typeface="方正姚体" panose="02010601030101010101" pitchFamily="2" charset="-122"/>
                <a:cs typeface="+mn-cs"/>
              </a:rPr>
              <a:t>,</a:t>
            </a:r>
            <a:r>
              <a:rPr lang="zh-CN" altLang="en-US" sz="1350" dirty="0">
                <a:solidFill>
                  <a:srgbClr val="000000"/>
                </a:solidFill>
                <a:latin typeface="方正姚体" panose="02010601030101010101" pitchFamily="2" charset="-122"/>
                <a:ea typeface="方正姚体" panose="02010601030101010101" pitchFamily="2" charset="-122"/>
                <a:cs typeface="+mn-cs"/>
              </a:rPr>
              <a:t>管理成本居高不下</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人浮于事，推诿扯皮现象多发，管理效率低下</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管理层次多，信息传递不畅，甚至出现信息传递失真</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权力集中在上层，下层自主性小，参与决策的程度低，创新潜能难以有效释放</a:t>
            </a:r>
          </a:p>
        </p:txBody>
      </p:sp>
      <p:sp>
        <p:nvSpPr>
          <p:cNvPr id="15" name="文本框 14">
            <a:extLst>
              <a:ext uri="{FF2B5EF4-FFF2-40B4-BE49-F238E27FC236}">
                <a16:creationId xmlns:a16="http://schemas.microsoft.com/office/drawing/2014/main" xmlns="" id="{D43EDA3C-BED9-44D2-89D7-956E552CC635}"/>
              </a:ext>
            </a:extLst>
          </p:cNvPr>
          <p:cNvSpPr txBox="1"/>
          <p:nvPr/>
        </p:nvSpPr>
        <p:spPr>
          <a:xfrm>
            <a:off x="339276" y="2723190"/>
            <a:ext cx="4209907" cy="1546577"/>
          </a:xfrm>
          <a:prstGeom prst="rect">
            <a:avLst/>
          </a:prstGeom>
          <a:noFill/>
        </p:spPr>
        <p:txBody>
          <a:bodyPr wrap="square" rtlCol="0">
            <a:spAutoFit/>
          </a:bodyPr>
          <a:lstStyle/>
          <a:p>
            <a:pPr rtl="0" eaLnBrk="1" fontAlgn="auto" hangingPunct="1">
              <a:spcBef>
                <a:spcPts val="0"/>
              </a:spcBef>
              <a:spcAft>
                <a:spcPts val="0"/>
              </a:spcAft>
            </a:pPr>
            <a:r>
              <a:rPr lang="en-US" altLang="zh-CN" sz="1350" b="1" dirty="0">
                <a:solidFill>
                  <a:srgbClr val="0070C0"/>
                </a:solidFill>
                <a:latin typeface="Times New Roman" panose="02020603050405020304" pitchFamily="18" charset="0"/>
                <a:ea typeface="方正姚体" panose="02010601030101010101" pitchFamily="2" charset="-122"/>
                <a:cs typeface="Times New Roman" panose="02020603050405020304" pitchFamily="18" charset="0"/>
              </a:rPr>
              <a:t>DAO</a:t>
            </a:r>
            <a:r>
              <a:rPr lang="zh-CN" altLang="en-US" sz="1350" b="1" dirty="0">
                <a:solidFill>
                  <a:srgbClr val="0070C0"/>
                </a:solidFill>
                <a:latin typeface="方正姚体" panose="02010601030101010101" pitchFamily="2" charset="-122"/>
                <a:ea typeface="方正姚体" panose="02010601030101010101" pitchFamily="2" charset="-122"/>
                <a:cs typeface="+mn-cs"/>
              </a:rPr>
              <a:t>管理范式</a:t>
            </a:r>
            <a:r>
              <a:rPr lang="zh-CN" altLang="en-US" sz="1350" dirty="0">
                <a:solidFill>
                  <a:srgbClr val="000000"/>
                </a:solidFill>
                <a:latin typeface="方正姚体" panose="02010601030101010101" pitchFamily="2" charset="-122"/>
                <a:ea typeface="方正姚体" panose="02010601030101010101" pitchFamily="2" charset="-122"/>
                <a:cs typeface="+mn-cs"/>
              </a:rPr>
              <a:t>存在如下优势：</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每个人都可以参与到组织的治理，提高决策民主化</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利用智能合约，各项规则、制度公开透明且可以被自动实施</a:t>
            </a:r>
            <a:r>
              <a:rPr lang="en-US" altLang="zh-CN" sz="1350" dirty="0">
                <a:solidFill>
                  <a:srgbClr val="000000"/>
                </a:solidFill>
                <a:latin typeface="方正姚体" panose="02010601030101010101" pitchFamily="2" charset="-122"/>
                <a:ea typeface="方正姚体" panose="02010601030101010101" pitchFamily="2" charset="-122"/>
                <a:cs typeface="+mn-cs"/>
              </a:rPr>
              <a:t>, </a:t>
            </a:r>
            <a:r>
              <a:rPr lang="zh-CN" altLang="en-US" sz="1350" dirty="0">
                <a:solidFill>
                  <a:srgbClr val="000000"/>
                </a:solidFill>
                <a:latin typeface="方正姚体" panose="02010601030101010101" pitchFamily="2" charset="-122"/>
                <a:ea typeface="方正姚体" panose="02010601030101010101" pitchFamily="2" charset="-122"/>
                <a:cs typeface="+mn-cs"/>
              </a:rPr>
              <a:t>有助于杜绝各类腐败、不当行为的产生</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管理层级大为减少</a:t>
            </a:r>
            <a:r>
              <a:rPr lang="en-US" altLang="zh-CN" sz="1350" dirty="0">
                <a:solidFill>
                  <a:srgbClr val="000000"/>
                </a:solidFill>
                <a:latin typeface="方正姚体" panose="02010601030101010101" pitchFamily="2" charset="-122"/>
                <a:ea typeface="方正姚体" panose="02010601030101010101" pitchFamily="2" charset="-122"/>
                <a:cs typeface="+mn-cs"/>
              </a:rPr>
              <a:t>,</a:t>
            </a:r>
            <a:r>
              <a:rPr lang="zh-CN" altLang="en-US" sz="1350" dirty="0">
                <a:solidFill>
                  <a:srgbClr val="000000"/>
                </a:solidFill>
                <a:latin typeface="方正姚体" panose="02010601030101010101" pitchFamily="2" charset="-122"/>
                <a:ea typeface="方正姚体" panose="02010601030101010101" pitchFamily="2" charset="-122"/>
                <a:cs typeface="+mn-cs"/>
              </a:rPr>
              <a:t>管理效率极大提升</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a:p>
            <a:pPr marL="214313" indent="-214313" rtl="0" eaLnBrk="1" fontAlgn="auto" hangingPunct="1">
              <a:spcBef>
                <a:spcPts val="0"/>
              </a:spcBef>
              <a:spcAft>
                <a:spcPts val="0"/>
              </a:spcAft>
              <a:buFont typeface="Wingdings" panose="05000000000000000000" pitchFamily="2" charset="2"/>
              <a:buChar char="l"/>
            </a:pPr>
            <a:r>
              <a:rPr lang="zh-CN" altLang="en-US" sz="1350" dirty="0">
                <a:solidFill>
                  <a:srgbClr val="000000"/>
                </a:solidFill>
                <a:latin typeface="方正姚体" panose="02010601030101010101" pitchFamily="2" charset="-122"/>
                <a:ea typeface="方正姚体" panose="02010601030101010101" pitchFamily="2" charset="-122"/>
                <a:cs typeface="+mn-cs"/>
              </a:rPr>
              <a:t>区块链技术实现组织信息传输和处理网络化，节约了管理成本</a:t>
            </a:r>
            <a:endParaRPr lang="en-US" altLang="zh-CN" sz="1350" dirty="0">
              <a:solidFill>
                <a:srgbClr val="000000"/>
              </a:solidFill>
              <a:latin typeface="方正姚体" panose="02010601030101010101" pitchFamily="2" charset="-122"/>
              <a:ea typeface="方正姚体" panose="02010601030101010101" pitchFamily="2" charset="-122"/>
              <a:cs typeface="+mn-cs"/>
            </a:endParaRPr>
          </a:p>
        </p:txBody>
      </p:sp>
      <p:pic>
        <p:nvPicPr>
          <p:cNvPr id="16" name="图片 15">
            <a:extLst>
              <a:ext uri="{FF2B5EF4-FFF2-40B4-BE49-F238E27FC236}">
                <a16:creationId xmlns:a16="http://schemas.microsoft.com/office/drawing/2014/main" xmlns="" id="{992C149C-D059-476D-9348-B9965A838DB6}"/>
              </a:ext>
            </a:extLst>
          </p:cNvPr>
          <p:cNvPicPr>
            <a:picLocks noChangeAspect="1"/>
          </p:cNvPicPr>
          <p:nvPr/>
        </p:nvPicPr>
        <p:blipFill>
          <a:blip r:embed="rId3"/>
          <a:stretch>
            <a:fillRect/>
          </a:stretch>
        </p:blipFill>
        <p:spPr>
          <a:xfrm>
            <a:off x="4788662" y="25550"/>
            <a:ext cx="3922764" cy="4795580"/>
          </a:xfrm>
          <a:prstGeom prst="rect">
            <a:avLst/>
          </a:prstGeom>
        </p:spPr>
      </p:pic>
    </p:spTree>
    <p:extLst>
      <p:ext uri="{BB962C8B-B14F-4D97-AF65-F5344CB8AC3E}">
        <p14:creationId xmlns:p14="http://schemas.microsoft.com/office/powerpoint/2010/main" val="1497243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xmlns="" id="{48FA8B86-2DC6-4EE7-8F01-B7D4464F75EA}"/>
              </a:ext>
            </a:extLst>
          </p:cNvPr>
          <p:cNvPicPr>
            <a:picLocks noChangeAspect="1"/>
          </p:cNvPicPr>
          <p:nvPr/>
        </p:nvPicPr>
        <p:blipFill>
          <a:blip r:embed="rId3"/>
          <a:stretch>
            <a:fillRect/>
          </a:stretch>
        </p:blipFill>
        <p:spPr>
          <a:xfrm>
            <a:off x="695520" y="1851641"/>
            <a:ext cx="3020444" cy="1754473"/>
          </a:xfrm>
          <a:prstGeom prst="rect">
            <a:avLst/>
          </a:prstGeom>
        </p:spPr>
      </p:pic>
      <p:pic>
        <p:nvPicPr>
          <p:cNvPr id="15" name="图片 14">
            <a:extLst>
              <a:ext uri="{FF2B5EF4-FFF2-40B4-BE49-F238E27FC236}">
                <a16:creationId xmlns:a16="http://schemas.microsoft.com/office/drawing/2014/main" xmlns="" id="{91F178BE-1E97-45F3-AB31-7A47F45568ED}"/>
              </a:ext>
            </a:extLst>
          </p:cNvPr>
          <p:cNvPicPr>
            <a:picLocks noChangeAspect="1"/>
          </p:cNvPicPr>
          <p:nvPr/>
        </p:nvPicPr>
        <p:blipFill>
          <a:blip r:embed="rId4"/>
          <a:stretch>
            <a:fillRect/>
          </a:stretch>
        </p:blipFill>
        <p:spPr>
          <a:xfrm>
            <a:off x="4702740" y="1851641"/>
            <a:ext cx="3617818" cy="1823255"/>
          </a:xfrm>
          <a:prstGeom prst="rect">
            <a:avLst/>
          </a:prstGeom>
        </p:spPr>
      </p:pic>
      <p:sp>
        <p:nvSpPr>
          <p:cNvPr id="16" name="矩形 15">
            <a:extLst>
              <a:ext uri="{FF2B5EF4-FFF2-40B4-BE49-F238E27FC236}">
                <a16:creationId xmlns:a16="http://schemas.microsoft.com/office/drawing/2014/main" xmlns="" id="{F6FCAC35-FFB3-4DA3-906A-F8CFDE9D6E86}"/>
              </a:ext>
            </a:extLst>
          </p:cNvPr>
          <p:cNvSpPr/>
          <p:nvPr/>
        </p:nvSpPr>
        <p:spPr>
          <a:xfrm>
            <a:off x="96841" y="155958"/>
            <a:ext cx="8703941" cy="36918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智能合约的核心要素</a:t>
            </a: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2</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：去中心化自治组织</a:t>
            </a: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 (DAO)</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sp>
        <p:nvSpPr>
          <p:cNvPr id="5" name="矩形 4">
            <a:extLst>
              <a:ext uri="{FF2B5EF4-FFF2-40B4-BE49-F238E27FC236}">
                <a16:creationId xmlns:a16="http://schemas.microsoft.com/office/drawing/2014/main" xmlns="" id="{78F1A535-745E-42F5-8839-B0D223E1BDB9}"/>
              </a:ext>
            </a:extLst>
          </p:cNvPr>
          <p:cNvSpPr/>
          <p:nvPr/>
        </p:nvSpPr>
        <p:spPr>
          <a:xfrm>
            <a:off x="415984" y="960034"/>
            <a:ext cx="2973891" cy="338554"/>
          </a:xfrm>
          <a:prstGeom prst="rect">
            <a:avLst/>
          </a:prstGeom>
        </p:spPr>
        <p:txBody>
          <a:bodyPr wrap="none">
            <a:spAutoFit/>
          </a:bodyPr>
          <a:lstStyle/>
          <a:p>
            <a:r>
              <a:rPr lang="zh-CN" altLang="en-US" sz="1600" dirty="0"/>
              <a:t> </a:t>
            </a:r>
            <a:r>
              <a:rPr lang="zh-CN" altLang="en-US" sz="1600" b="1" dirty="0">
                <a:solidFill>
                  <a:srgbClr val="0070C0"/>
                </a:solidFill>
                <a:latin typeface="方正姚体" panose="02010601030101010101" pitchFamily="2" charset="-122"/>
                <a:ea typeface="方正姚体" panose="02010601030101010101" pitchFamily="2" charset="-122"/>
              </a:rPr>
              <a:t>典型的</a:t>
            </a:r>
            <a:r>
              <a:rPr lang="zh-CN" altLang="en-US" sz="1600" b="1" dirty="0">
                <a:solidFill>
                  <a:srgbClr val="0070C0"/>
                </a:solidFill>
                <a:latin typeface="Times New Roman" panose="02020603050405020304" pitchFamily="18" charset="0"/>
                <a:cs typeface="Times New Roman" panose="02020603050405020304" pitchFamily="18" charset="0"/>
              </a:rPr>
              <a:t>DAO</a:t>
            </a:r>
            <a:r>
              <a:rPr lang="zh-CN" altLang="en-US" sz="1600" dirty="0"/>
              <a:t>：</a:t>
            </a:r>
            <a:r>
              <a:rPr lang="zh-CN" altLang="en-US" sz="1600" dirty="0">
                <a:latin typeface="Times New Roman" panose="02020603050405020304" pitchFamily="18" charset="0"/>
                <a:cs typeface="Times New Roman" panose="02020603050405020304" pitchFamily="18" charset="0"/>
              </a:rPr>
              <a:t>Aragon、Steemit</a:t>
            </a:r>
          </a:p>
        </p:txBody>
      </p:sp>
      <p:sp>
        <p:nvSpPr>
          <p:cNvPr id="6" name="矩形 5">
            <a:extLst>
              <a:ext uri="{FF2B5EF4-FFF2-40B4-BE49-F238E27FC236}">
                <a16:creationId xmlns:a16="http://schemas.microsoft.com/office/drawing/2014/main" xmlns="" id="{79DBDC05-63C8-4692-92B6-0E0620225CB5}"/>
              </a:ext>
            </a:extLst>
          </p:cNvPr>
          <p:cNvSpPr/>
          <p:nvPr/>
        </p:nvSpPr>
        <p:spPr>
          <a:xfrm>
            <a:off x="415984" y="4037272"/>
            <a:ext cx="5120312" cy="338554"/>
          </a:xfrm>
          <a:prstGeom prst="rect">
            <a:avLst/>
          </a:prstGeom>
        </p:spPr>
        <p:txBody>
          <a:bodyPr wrap="none">
            <a:spAutoFit/>
          </a:bodyPr>
          <a:lstStyle/>
          <a:p>
            <a:r>
              <a:rPr lang="zh-CN" altLang="en-US" sz="1600" b="1" dirty="0">
                <a:solidFill>
                  <a:srgbClr val="0070C0"/>
                </a:solidFill>
                <a:latin typeface="方正姚体" panose="02010601030101010101" pitchFamily="2" charset="-122"/>
                <a:ea typeface="方正姚体" panose="02010601030101010101" pitchFamily="2" charset="-122"/>
              </a:rPr>
              <a:t>目前面临的问题</a:t>
            </a:r>
            <a:r>
              <a:rPr lang="zh-CN" altLang="en-US" sz="1600" dirty="0">
                <a:latin typeface="方正姚体" panose="02010601030101010101" pitchFamily="2" charset="-122"/>
                <a:ea typeface="方正姚体" panose="02010601030101010101" pitchFamily="2" charset="-122"/>
              </a:rPr>
              <a:t>：安全性低、灵活性差、缺乏法律认可</a:t>
            </a:r>
          </a:p>
        </p:txBody>
      </p:sp>
    </p:spTree>
    <p:extLst>
      <p:ext uri="{BB962C8B-B14F-4D97-AF65-F5344CB8AC3E}">
        <p14:creationId xmlns:p14="http://schemas.microsoft.com/office/powerpoint/2010/main" val="320269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1</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marL="0" marR="0" lvl="0" indent="0" algn="l"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3</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4</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2</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5</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lumMod val="85000"/>
                    <a:lumOff val="15000"/>
                  </a:prstClr>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6</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9848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lvl="0" rtl="0" eaLnBrk="1" fontAlgn="auto" hangingPunct="1">
                <a:spcBef>
                  <a:spcPts val="0"/>
                </a:spcBef>
                <a:spcAft>
                  <a:spcPts val="0"/>
                </a:spcAf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金融领域：证券、保险、贸易金融等</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1026" name="Picture 2" descr="https://i.gyazo.com/c8776b180f3312c8252e720a14127e1b.png">
            <a:extLst>
              <a:ext uri="{FF2B5EF4-FFF2-40B4-BE49-F238E27FC236}">
                <a16:creationId xmlns:a16="http://schemas.microsoft.com/office/drawing/2014/main" xmlns="" id="{BAB22128-81D6-4DBE-A856-8EE239FA6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834" y="852132"/>
            <a:ext cx="3365991" cy="343923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xmlns="" id="{0A86D18D-2C97-40C2-80A8-128F151CFFCB}"/>
              </a:ext>
            </a:extLst>
          </p:cNvPr>
          <p:cNvPicPr>
            <a:picLocks noChangeAspect="1"/>
          </p:cNvPicPr>
          <p:nvPr/>
        </p:nvPicPr>
        <p:blipFill>
          <a:blip r:embed="rId4"/>
          <a:stretch>
            <a:fillRect/>
          </a:stretch>
        </p:blipFill>
        <p:spPr>
          <a:xfrm>
            <a:off x="801080" y="1451872"/>
            <a:ext cx="3608494" cy="2239755"/>
          </a:xfrm>
          <a:prstGeom prst="rect">
            <a:avLst/>
          </a:prstGeom>
        </p:spPr>
      </p:pic>
      <p:sp>
        <p:nvSpPr>
          <p:cNvPr id="3" name="矩形 2">
            <a:extLst>
              <a:ext uri="{FF2B5EF4-FFF2-40B4-BE49-F238E27FC236}">
                <a16:creationId xmlns:a16="http://schemas.microsoft.com/office/drawing/2014/main" xmlns="" id="{CACB30A9-59B7-439A-B5AC-8EEB15356F59}"/>
              </a:ext>
            </a:extLst>
          </p:cNvPr>
          <p:cNvSpPr/>
          <p:nvPr/>
        </p:nvSpPr>
        <p:spPr>
          <a:xfrm>
            <a:off x="280861" y="782102"/>
            <a:ext cx="3830449" cy="369332"/>
          </a:xfrm>
          <a:prstGeom prst="rect">
            <a:avLst/>
          </a:prstGeom>
        </p:spPr>
        <p:txBody>
          <a:bodyPr wrap="square">
            <a:spAutoFit/>
          </a:bodyPr>
          <a:lstStyle/>
          <a:p>
            <a:r>
              <a:rPr lang="zh-CN" altLang="en-US" sz="1800" b="1" dirty="0">
                <a:solidFill>
                  <a:srgbClr val="0070C0"/>
                </a:solidFill>
                <a:latin typeface="方正姚体" panose="02010601030101010101" pitchFamily="2" charset="-122"/>
                <a:ea typeface="方正姚体" panose="02010601030101010101" pitchFamily="2" charset="-122"/>
              </a:rPr>
              <a:t>典型案例</a:t>
            </a:r>
            <a:r>
              <a:rPr lang="zh-CN" altLang="en-US" sz="1800" dirty="0">
                <a:latin typeface="方正姚体" panose="02010601030101010101" pitchFamily="2" charset="-122"/>
                <a:ea typeface="方正姚体" panose="02010601030101010101" pitchFamily="2" charset="-122"/>
              </a:rPr>
              <a:t>：AXA(安盛)航空延误险</a:t>
            </a:r>
          </a:p>
        </p:txBody>
      </p:sp>
    </p:spTree>
    <p:extLst>
      <p:ext uri="{BB962C8B-B14F-4D97-AF65-F5344CB8AC3E}">
        <p14:creationId xmlns:p14="http://schemas.microsoft.com/office/powerpoint/2010/main" val="3665234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lvl="0" rtl="0" eaLnBrk="1" fontAlgn="auto" hangingPunct="1">
                <a:spcBef>
                  <a:spcPts val="0"/>
                </a:spcBef>
                <a:spcAft>
                  <a:spcPts val="0"/>
                </a:spcAf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管理领域：数字资产及版权管理、组织管理、政务管理等</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xmlns="" id="{CACB30A9-59B7-439A-B5AC-8EEB15356F59}"/>
              </a:ext>
            </a:extLst>
          </p:cNvPr>
          <p:cNvSpPr/>
          <p:nvPr/>
        </p:nvSpPr>
        <p:spPr>
          <a:xfrm>
            <a:off x="280861" y="782102"/>
            <a:ext cx="4186437" cy="369332"/>
          </a:xfrm>
          <a:prstGeom prst="rect">
            <a:avLst/>
          </a:prstGeom>
        </p:spPr>
        <p:txBody>
          <a:bodyPr wrap="square">
            <a:spAutoFit/>
          </a:bodyPr>
          <a:lstStyle/>
          <a:p>
            <a:r>
              <a:rPr lang="zh-CN" altLang="en-US" sz="1800" b="1" dirty="0">
                <a:solidFill>
                  <a:srgbClr val="0070C0"/>
                </a:solidFill>
                <a:latin typeface="方正姚体" panose="02010601030101010101" pitchFamily="2" charset="-122"/>
                <a:ea typeface="方正姚体" panose="02010601030101010101" pitchFamily="2" charset="-122"/>
              </a:rPr>
              <a:t>典型案例</a:t>
            </a:r>
            <a:r>
              <a:rPr lang="zh-CN" altLang="en-US" sz="1800" dirty="0">
                <a:latin typeface="方正姚体" panose="02010601030101010101" pitchFamily="2" charset="-122"/>
                <a:ea typeface="方正姚体" panose="02010601030101010101" pitchFamily="2" charset="-122"/>
              </a:rPr>
              <a:t>：纯商业音乐平台 </a:t>
            </a:r>
            <a:r>
              <a:rPr lang="en-US" altLang="zh-CN" sz="1800" dirty="0" err="1">
                <a:latin typeface="Times New Roman" panose="02020603050405020304" pitchFamily="18" charset="0"/>
                <a:cs typeface="Times New Roman" panose="02020603050405020304" pitchFamily="18" charset="0"/>
              </a:rPr>
              <a:t>Ujo</a:t>
            </a:r>
            <a:r>
              <a:rPr lang="en-US" altLang="zh-CN" sz="1800" dirty="0">
                <a:latin typeface="Times New Roman" panose="02020603050405020304" pitchFamily="18" charset="0"/>
                <a:cs typeface="Times New Roman" panose="02020603050405020304" pitchFamily="18" charset="0"/>
              </a:rPr>
              <a:t> Music</a:t>
            </a:r>
            <a:endParaRPr lang="zh-CN" altLang="en-US" sz="1800" dirty="0">
              <a:latin typeface="Times New Roman" panose="02020603050405020304" pitchFamily="18" charset="0"/>
              <a:ea typeface="方正姚体" panose="02010601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3FCE1338-1A53-4949-9374-333E308A2326}"/>
              </a:ext>
            </a:extLst>
          </p:cNvPr>
          <p:cNvPicPr>
            <a:picLocks noChangeAspect="1"/>
          </p:cNvPicPr>
          <p:nvPr/>
        </p:nvPicPr>
        <p:blipFill>
          <a:blip r:embed="rId3"/>
          <a:stretch>
            <a:fillRect/>
          </a:stretch>
        </p:blipFill>
        <p:spPr>
          <a:xfrm>
            <a:off x="4111310" y="1748273"/>
            <a:ext cx="4854247" cy="2356223"/>
          </a:xfrm>
          <a:prstGeom prst="rect">
            <a:avLst/>
          </a:prstGeom>
        </p:spPr>
      </p:pic>
      <p:pic>
        <p:nvPicPr>
          <p:cNvPr id="5" name="图片 4">
            <a:extLst>
              <a:ext uri="{FF2B5EF4-FFF2-40B4-BE49-F238E27FC236}">
                <a16:creationId xmlns:a16="http://schemas.microsoft.com/office/drawing/2014/main" xmlns="" id="{1D4269EC-F294-47D8-9AD8-F041662F9BFD}"/>
              </a:ext>
            </a:extLst>
          </p:cNvPr>
          <p:cNvPicPr>
            <a:picLocks noChangeAspect="1"/>
          </p:cNvPicPr>
          <p:nvPr/>
        </p:nvPicPr>
        <p:blipFill>
          <a:blip r:embed="rId4"/>
          <a:stretch>
            <a:fillRect/>
          </a:stretch>
        </p:blipFill>
        <p:spPr>
          <a:xfrm>
            <a:off x="254852" y="2181250"/>
            <a:ext cx="3749425" cy="1490267"/>
          </a:xfrm>
          <a:prstGeom prst="rect">
            <a:avLst/>
          </a:prstGeom>
        </p:spPr>
      </p:pic>
    </p:spTree>
    <p:extLst>
      <p:ext uri="{BB962C8B-B14F-4D97-AF65-F5344CB8AC3E}">
        <p14:creationId xmlns:p14="http://schemas.microsoft.com/office/powerpoint/2010/main" val="2724606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lvl="0" rtl="0" eaLnBrk="1" fontAlgn="auto" hangingPunct="1">
                <a:spcBef>
                  <a:spcPts val="0"/>
                </a:spcBef>
                <a:spcAft>
                  <a:spcPts val="0"/>
                </a:spcAf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物联网 </a:t>
              </a:r>
              <a:r>
                <a:rPr lang="en-US" altLang="zh-CN"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(IoT)</a:t>
              </a: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领域</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xmlns="" id="{CACB30A9-59B7-439A-B5AC-8EEB15356F59}"/>
              </a:ext>
            </a:extLst>
          </p:cNvPr>
          <p:cNvSpPr/>
          <p:nvPr/>
        </p:nvSpPr>
        <p:spPr>
          <a:xfrm>
            <a:off x="280861" y="782102"/>
            <a:ext cx="3830449" cy="369332"/>
          </a:xfrm>
          <a:prstGeom prst="rect">
            <a:avLst/>
          </a:prstGeom>
        </p:spPr>
        <p:txBody>
          <a:bodyPr wrap="square">
            <a:spAutoFit/>
          </a:bodyPr>
          <a:lstStyle/>
          <a:p>
            <a:r>
              <a:rPr lang="zh-CN" altLang="en-US" sz="1800" b="1" dirty="0">
                <a:solidFill>
                  <a:srgbClr val="0070C0"/>
                </a:solidFill>
                <a:latin typeface="方正姚体" panose="02010601030101010101" pitchFamily="2" charset="-122"/>
                <a:ea typeface="方正姚体" panose="02010601030101010101" pitchFamily="2" charset="-122"/>
              </a:rPr>
              <a:t>典型案例</a:t>
            </a:r>
            <a:r>
              <a:rPr lang="zh-CN" altLang="en-US" sz="1800" dirty="0">
                <a:latin typeface="方正姚体" panose="02010601030101010101" pitchFamily="2" charset="-122"/>
                <a:ea typeface="方正姚体" panose="02010601030101010101" pitchFamily="2" charset="-122"/>
              </a:rPr>
              <a:t>：共享经济平台 </a:t>
            </a:r>
            <a:r>
              <a:rPr lang="en-US" altLang="zh-CN" sz="1800" dirty="0">
                <a:latin typeface="Times New Roman" panose="02020603050405020304" pitchFamily="18" charset="0"/>
                <a:cs typeface="Times New Roman" panose="02020603050405020304" pitchFamily="18" charset="0"/>
              </a:rPr>
              <a:t>Slock.it</a:t>
            </a:r>
            <a:endParaRPr lang="zh-CN" altLang="en-US" sz="1800" dirty="0">
              <a:latin typeface="Times New Roman" panose="02020603050405020304" pitchFamily="18" charset="0"/>
              <a:ea typeface="方正姚体" panose="02010601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xmlns="" id="{24D194CE-EEDD-4C40-88E3-48059F85AD9E}"/>
              </a:ext>
            </a:extLst>
          </p:cNvPr>
          <p:cNvPicPr>
            <a:picLocks noChangeAspect="1"/>
          </p:cNvPicPr>
          <p:nvPr/>
        </p:nvPicPr>
        <p:blipFill>
          <a:blip r:embed="rId3"/>
          <a:stretch>
            <a:fillRect/>
          </a:stretch>
        </p:blipFill>
        <p:spPr>
          <a:xfrm>
            <a:off x="1622885" y="1899334"/>
            <a:ext cx="5995951" cy="1890858"/>
          </a:xfrm>
          <a:prstGeom prst="rect">
            <a:avLst/>
          </a:prstGeom>
        </p:spPr>
      </p:pic>
    </p:spTree>
    <p:extLst>
      <p:ext uri="{BB962C8B-B14F-4D97-AF65-F5344CB8AC3E}">
        <p14:creationId xmlns:p14="http://schemas.microsoft.com/office/powerpoint/2010/main" val="2758539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lvl="0" rtl="0" eaLnBrk="1" fontAlgn="auto" hangingPunct="1">
                <a:spcBef>
                  <a:spcPts val="0"/>
                </a:spcBef>
                <a:spcAft>
                  <a:spcPts val="0"/>
                </a:spcAf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能源领域</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xmlns="" id="{CACB30A9-59B7-439A-B5AC-8EEB15356F59}"/>
              </a:ext>
            </a:extLst>
          </p:cNvPr>
          <p:cNvSpPr/>
          <p:nvPr/>
        </p:nvSpPr>
        <p:spPr>
          <a:xfrm>
            <a:off x="280861" y="782102"/>
            <a:ext cx="3830449" cy="369332"/>
          </a:xfrm>
          <a:prstGeom prst="rect">
            <a:avLst/>
          </a:prstGeom>
        </p:spPr>
        <p:txBody>
          <a:bodyPr wrap="square">
            <a:spAutoFit/>
          </a:bodyPr>
          <a:lstStyle/>
          <a:p>
            <a:r>
              <a:rPr lang="zh-CN" altLang="en-US" sz="1800" b="1" dirty="0">
                <a:solidFill>
                  <a:srgbClr val="0070C0"/>
                </a:solidFill>
                <a:latin typeface="方正姚体" panose="02010601030101010101" pitchFamily="2" charset="-122"/>
                <a:ea typeface="方正姚体" panose="02010601030101010101" pitchFamily="2" charset="-122"/>
              </a:rPr>
              <a:t>典型案例</a:t>
            </a:r>
            <a:r>
              <a:rPr lang="zh-CN" altLang="en-US" sz="1800" dirty="0">
                <a:latin typeface="方正姚体" panose="02010601030101010101" pitchFamily="2" charset="-122"/>
                <a:ea typeface="方正姚体" panose="02010601030101010101" pitchFamily="2" charset="-122"/>
              </a:rPr>
              <a:t>：</a:t>
            </a:r>
            <a:r>
              <a:rPr lang="en-US" altLang="zh-CN" sz="1800" dirty="0" err="1">
                <a:latin typeface="Times New Roman" panose="02020603050405020304" pitchFamily="18" charset="0"/>
                <a:ea typeface="方正姚体" panose="02010601030101010101" pitchFamily="2" charset="-122"/>
                <a:cs typeface="Times New Roman" panose="02020603050405020304" pitchFamily="18" charset="0"/>
              </a:rPr>
              <a:t>sunexchange</a:t>
            </a:r>
            <a:r>
              <a:rPr lang="zh-CN" altLang="en-US" sz="1800" dirty="0">
                <a:latin typeface="方正姚体" panose="02010601030101010101" pitchFamily="2" charset="-122"/>
                <a:ea typeface="方正姚体" panose="02010601030101010101" pitchFamily="2" charset="-122"/>
              </a:rPr>
              <a:t>项目</a:t>
            </a:r>
            <a:endParaRPr lang="zh-CN" altLang="en-US" sz="1800" dirty="0">
              <a:latin typeface="Times New Roman" panose="02020603050405020304" pitchFamily="18" charset="0"/>
              <a:ea typeface="方正姚体" panose="02010601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4414157D-D1C6-4715-ACDC-D66AA63687AA}"/>
              </a:ext>
            </a:extLst>
          </p:cNvPr>
          <p:cNvPicPr>
            <a:picLocks noChangeAspect="1"/>
          </p:cNvPicPr>
          <p:nvPr/>
        </p:nvPicPr>
        <p:blipFill>
          <a:blip r:embed="rId3"/>
          <a:stretch>
            <a:fillRect/>
          </a:stretch>
        </p:blipFill>
        <p:spPr>
          <a:xfrm>
            <a:off x="743519" y="1731091"/>
            <a:ext cx="7631983" cy="2515977"/>
          </a:xfrm>
          <a:prstGeom prst="rect">
            <a:avLst/>
          </a:prstGeom>
        </p:spPr>
      </p:pic>
    </p:spTree>
    <p:extLst>
      <p:ext uri="{BB962C8B-B14F-4D97-AF65-F5344CB8AC3E}">
        <p14:creationId xmlns:p14="http://schemas.microsoft.com/office/powerpoint/2010/main" val="359045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1</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defTabSz="514337" rtl="0" eaLnBrk="1" fontAlgn="auto" hangingPunct="1">
                <a:spcBef>
                  <a:spcPts val="0"/>
                </a:spcBef>
                <a:spcAft>
                  <a:spcPts val="0"/>
                </a:spcAf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3</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4</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2</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5</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6</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888492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1</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marL="0" marR="0" lvl="0" indent="0" algn="l"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3</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4</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2</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56" normalizeH="0" baseline="0" noProof="0" dirty="0">
                <a:ln>
                  <a:noFill/>
                </a:ln>
                <a:effectLst/>
                <a:uLnTx/>
                <a:uFillTx/>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5</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rPr>
              <a:t>6</a:t>
            </a:r>
            <a:endParaRPr kumimoji="0" lang="zh-CN" altLang="en-US" sz="2200" b="1" i="0" u="none" strike="noStrike" kern="1200" cap="none" spc="0" normalizeH="0" baseline="0" noProof="0" dirty="0">
              <a:ln>
                <a:noFill/>
              </a:ln>
              <a:solidFill>
                <a:prstClr val="white"/>
              </a:solidFill>
              <a:effectLst/>
              <a:uLnTx/>
              <a:uFillTx/>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37464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智能合约面临的挑战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7" name="Rectangle 24">
            <a:extLst>
              <a:ext uri="{FF2B5EF4-FFF2-40B4-BE49-F238E27FC236}">
                <a16:creationId xmlns:a16="http://schemas.microsoft.com/office/drawing/2014/main" xmlns="" id="{7C43261E-43D3-4B9F-9820-4DB6EC50BAFD}"/>
              </a:ext>
            </a:extLst>
          </p:cNvPr>
          <p:cNvSpPr>
            <a:spLocks noChangeArrowheads="1"/>
          </p:cNvSpPr>
          <p:nvPr/>
        </p:nvSpPr>
        <p:spPr bwMode="auto">
          <a:xfrm>
            <a:off x="3787258" y="4627698"/>
            <a:ext cx="1569484"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en-US" altLang="zh-CN" sz="1400" b="1" dirty="0">
                <a:solidFill>
                  <a:srgbClr val="000000"/>
                </a:solidFill>
                <a:latin typeface="方正姚体" pitchFamily="2" charset="-122"/>
                <a:ea typeface="方正姚体" pitchFamily="2" charset="-122"/>
                <a:cs typeface="Times New Roman" pitchFamily="18" charset="0"/>
              </a:rPr>
              <a:t>Gas</a:t>
            </a:r>
            <a:r>
              <a:rPr lang="zh-CN" altLang="en-US" sz="1400" b="1" dirty="0">
                <a:solidFill>
                  <a:srgbClr val="000000"/>
                </a:solidFill>
                <a:latin typeface="方正姚体" pitchFamily="2" charset="-122"/>
                <a:ea typeface="方正姚体" pitchFamily="2" charset="-122"/>
                <a:cs typeface="Times New Roman" pitchFamily="18" charset="0"/>
              </a:rPr>
              <a:t>消耗示意图</a:t>
            </a:r>
            <a:endParaRPr lang="en-US" altLang="zh-CN" sz="1400" b="1" dirty="0">
              <a:solidFill>
                <a:srgbClr val="000000"/>
              </a:solidFill>
              <a:latin typeface="方正姚体" pitchFamily="2" charset="-122"/>
              <a:ea typeface="方正姚体" pitchFamily="2" charset="-122"/>
              <a:cs typeface="Times New Roman" pitchFamily="18" charset="0"/>
            </a:endParaRPr>
          </a:p>
        </p:txBody>
      </p:sp>
      <p:graphicFrame>
        <p:nvGraphicFramePr>
          <p:cNvPr id="3" name="表格 2">
            <a:extLst>
              <a:ext uri="{FF2B5EF4-FFF2-40B4-BE49-F238E27FC236}">
                <a16:creationId xmlns:a16="http://schemas.microsoft.com/office/drawing/2014/main" xmlns="" id="{0E144082-94BF-4FC8-8AAF-05F5C1FC5A39}"/>
              </a:ext>
            </a:extLst>
          </p:cNvPr>
          <p:cNvGraphicFramePr>
            <a:graphicFrameLocks noGrp="1"/>
          </p:cNvGraphicFramePr>
          <p:nvPr/>
        </p:nvGraphicFramePr>
        <p:xfrm>
          <a:off x="389311" y="632832"/>
          <a:ext cx="8365378" cy="4413301"/>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1383125575"/>
                    </a:ext>
                  </a:extLst>
                </a:gridCol>
                <a:gridCol w="2242070">
                  <a:extLst>
                    <a:ext uri="{9D8B030D-6E8A-4147-A177-3AD203B41FA5}">
                      <a16:colId xmlns:a16="http://schemas.microsoft.com/office/drawing/2014/main" xmlns="" val="2999008696"/>
                    </a:ext>
                  </a:extLst>
                </a:gridCol>
                <a:gridCol w="3456887">
                  <a:extLst>
                    <a:ext uri="{9D8B030D-6E8A-4147-A177-3AD203B41FA5}">
                      <a16:colId xmlns:a16="http://schemas.microsoft.com/office/drawing/2014/main" xmlns="" val="1915464535"/>
                    </a:ext>
                  </a:extLst>
                </a:gridCol>
                <a:gridCol w="1154085">
                  <a:extLst>
                    <a:ext uri="{9D8B030D-6E8A-4147-A177-3AD203B41FA5}">
                      <a16:colId xmlns:a16="http://schemas.microsoft.com/office/drawing/2014/main" xmlns="" val="2047434809"/>
                    </a:ext>
                  </a:extLst>
                </a:gridCol>
              </a:tblGrid>
              <a:tr h="325765">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4064164056"/>
                  </a:ext>
                </a:extLst>
              </a:tr>
              <a:tr h="290474">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可信数据源隐私问题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预言机</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486362160"/>
                  </a:ext>
                </a:extLst>
              </a:tr>
              <a:tr h="281461">
                <a:tc vMerge="1">
                  <a:txBody>
                    <a:bodyPr/>
                    <a:lstStyle/>
                    <a:p>
                      <a:endParaRPr lang="zh-CN" altLang="en-US"/>
                    </a:p>
                  </a:txBody>
                  <a:tcP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合约数据隐私问题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3335491950"/>
                  </a:ext>
                </a:extLst>
              </a:tr>
              <a:tr h="268084">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交互准则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127245800"/>
                  </a:ext>
                </a:extLst>
              </a:tr>
              <a:tr h="251220">
                <a:tc rowSpan="3">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法律问题</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latin typeface="方正姚体" panose="02010601030101010101" pitchFamily="2" charset="-122"/>
                          <a:ea typeface="方正姚体" panose="02010601030101010101" pitchFamily="2" charset="-122"/>
                        </a:rPr>
                        <a:t>难以追责或事后救济</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161560002"/>
                  </a:ext>
                </a:extLst>
              </a:tr>
              <a:tr h="268657">
                <a:tc vMerge="1">
                  <a:txBody>
                    <a:bodyPr/>
                    <a:lstStyle/>
                    <a:p>
                      <a:endParaRPr lang="zh-CN" altLang="en-US"/>
                    </a:p>
                  </a:txBody>
                  <a:tcPr/>
                </a:tc>
                <a:tc>
                  <a:txBody>
                    <a:bodyPr/>
                    <a:lstStyle/>
                    <a:p>
                      <a:pPr algn="ctr">
                        <a:spcAft>
                          <a:spcPts val="0"/>
                        </a:spcAft>
                      </a:pPr>
                      <a:r>
                        <a:rPr lang="zh-CN" sz="1600" kern="0" dirty="0">
                          <a:effectLst/>
                          <a:latin typeface="方正姚体" panose="02010601030101010101" pitchFamily="2" charset="-122"/>
                          <a:ea typeface="方正姚体" panose="02010601030101010101" pitchFamily="2" charset="-122"/>
                        </a:rPr>
                        <a:t>意思表示真实性不足</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法律条文</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商业逻辑</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意向协定、</a:t>
                      </a:r>
                    </a:p>
                    <a:p>
                      <a:pPr algn="ctr">
                        <a:spcAft>
                          <a:spcPts val="0"/>
                        </a:spcAft>
                      </a:pPr>
                      <a:r>
                        <a:rPr lang="zh-CN" sz="1600" kern="100" dirty="0">
                          <a:effectLst/>
                          <a:latin typeface="方正姚体" panose="02010601030101010101" pitchFamily="2" charset="-122"/>
                          <a:ea typeface="方正姚体" panose="02010601030101010101" pitchFamily="2" charset="-122"/>
                        </a:rPr>
                        <a:t>情景</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应对型规则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751340093"/>
                  </a:ext>
                </a:extLst>
              </a:tr>
              <a:tr h="257336">
                <a:tc vMerge="1">
                  <a:txBody>
                    <a:bodyPr/>
                    <a:lstStyle/>
                    <a:p>
                      <a:endParaRPr lang="zh-CN" altLang="en-US"/>
                    </a:p>
                  </a:txBody>
                  <a:tcPr/>
                </a:tc>
                <a:tc>
                  <a:txBody>
                    <a:bodyPr/>
                    <a:lstStyle/>
                    <a:p>
                      <a:pPr algn="ctr">
                        <a:spcAft>
                          <a:spcPts val="0"/>
                        </a:spcAft>
                      </a:pPr>
                      <a:r>
                        <a:rPr lang="zh-CN" sz="1600" kern="0" dirty="0">
                          <a:effectLst/>
                          <a:latin typeface="方正姚体" panose="02010601030101010101" pitchFamily="2" charset="-122"/>
                          <a:ea typeface="方正姚体" panose="02010601030101010101" pitchFamily="2" charset="-122"/>
                        </a:rPr>
                        <a:t>存在不可预见情形</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2240144278"/>
                  </a:ext>
                </a:extLst>
              </a:tr>
              <a:tr h="266922">
                <a:tc rowSpan="5">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安全问题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4">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漏洞合约</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497294192"/>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开发环境</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2454522510"/>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预言机</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2150238456"/>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情景</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应对型规则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411557706"/>
                  </a:ext>
                </a:extLst>
              </a:tr>
              <a:tr h="292012">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恶意合约</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法律条文</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商业逻辑</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意向协定</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3846136045"/>
                  </a:ext>
                </a:extLst>
              </a:tr>
              <a:tr h="226098">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机制设计问题</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机制设计</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运维层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973348957"/>
                  </a:ext>
                </a:extLst>
              </a:tr>
              <a:tr h="335474">
                <a:tc rowSpan="3">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性能问题</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区块链性能问题</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828990886"/>
                  </a:ext>
                </a:extLst>
              </a:tr>
              <a:tr h="261175">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待优化的智能合约</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情景</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应对型规则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765715299"/>
                  </a:ext>
                </a:extLst>
              </a:tr>
              <a:tr h="287356">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待优化的机制设计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运维层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344723685"/>
                  </a:ext>
                </a:extLst>
              </a:tr>
            </a:tbl>
          </a:graphicData>
        </a:graphic>
      </p:graphicFrame>
    </p:spTree>
    <p:extLst>
      <p:ext uri="{BB962C8B-B14F-4D97-AF65-F5344CB8AC3E}">
        <p14:creationId xmlns:p14="http://schemas.microsoft.com/office/powerpoint/2010/main" val="79024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安全问题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2" name="表格 1">
            <a:extLst>
              <a:ext uri="{FF2B5EF4-FFF2-40B4-BE49-F238E27FC236}">
                <a16:creationId xmlns:a16="http://schemas.microsoft.com/office/drawing/2014/main" xmlns="" id="{8A0F5239-5982-469E-A56D-DC7C4C334B7C}"/>
              </a:ext>
            </a:extLst>
          </p:cNvPr>
          <p:cNvGraphicFramePr>
            <a:graphicFrameLocks noGrp="1"/>
          </p:cNvGraphicFramePr>
          <p:nvPr/>
        </p:nvGraphicFramePr>
        <p:xfrm>
          <a:off x="389311" y="757365"/>
          <a:ext cx="8365378" cy="1668224"/>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3227357976"/>
                    </a:ext>
                  </a:extLst>
                </a:gridCol>
                <a:gridCol w="2242070">
                  <a:extLst>
                    <a:ext uri="{9D8B030D-6E8A-4147-A177-3AD203B41FA5}">
                      <a16:colId xmlns:a16="http://schemas.microsoft.com/office/drawing/2014/main" xmlns="" val="2205982856"/>
                    </a:ext>
                  </a:extLst>
                </a:gridCol>
                <a:gridCol w="3456887">
                  <a:extLst>
                    <a:ext uri="{9D8B030D-6E8A-4147-A177-3AD203B41FA5}">
                      <a16:colId xmlns:a16="http://schemas.microsoft.com/office/drawing/2014/main" xmlns="" val="2064610587"/>
                    </a:ext>
                  </a:extLst>
                </a:gridCol>
                <a:gridCol w="1154085">
                  <a:extLst>
                    <a:ext uri="{9D8B030D-6E8A-4147-A177-3AD203B41FA5}">
                      <a16:colId xmlns:a16="http://schemas.microsoft.com/office/drawing/2014/main" xmlns="" val="139418676"/>
                    </a:ext>
                  </a:extLst>
                </a:gridCol>
              </a:tblGrid>
              <a:tr h="325765">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564704542"/>
                  </a:ext>
                </a:extLst>
              </a:tr>
              <a:tr h="266922">
                <a:tc rowSpan="5">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安全问题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4">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漏洞合约</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217383959"/>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开发环境</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4225324533"/>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预言机</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1297167360"/>
                  </a:ext>
                </a:extLst>
              </a:tr>
              <a:tr h="26117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情景</a:t>
                      </a:r>
                      <a:r>
                        <a:rPr lang="en-US" sz="1600" kern="100">
                          <a:effectLst/>
                          <a:latin typeface="方正姚体" panose="02010601030101010101" pitchFamily="2" charset="-122"/>
                          <a:ea typeface="方正姚体" panose="02010601030101010101" pitchFamily="2" charset="-122"/>
                        </a:rPr>
                        <a:t>—</a:t>
                      </a:r>
                      <a:r>
                        <a:rPr lang="zh-CN" sz="1600" kern="100">
                          <a:effectLst/>
                          <a:latin typeface="方正姚体" panose="02010601030101010101" pitchFamily="2" charset="-122"/>
                          <a:ea typeface="方正姚体" panose="02010601030101010101" pitchFamily="2" charset="-122"/>
                        </a:rPr>
                        <a:t>应对型规则</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622192590"/>
                  </a:ext>
                </a:extLst>
              </a:tr>
              <a:tr h="292012">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恶意合约</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法律条文</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商业逻辑</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意向协定</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1378214326"/>
                  </a:ext>
                </a:extLst>
              </a:tr>
            </a:tbl>
          </a:graphicData>
        </a:graphic>
      </p:graphicFrame>
      <p:pic>
        <p:nvPicPr>
          <p:cNvPr id="3" name="图片 2">
            <a:extLst>
              <a:ext uri="{FF2B5EF4-FFF2-40B4-BE49-F238E27FC236}">
                <a16:creationId xmlns:a16="http://schemas.microsoft.com/office/drawing/2014/main" xmlns="" id="{B872A7D8-5E74-4AD0-B0D8-17ED57B93D42}"/>
              </a:ext>
            </a:extLst>
          </p:cNvPr>
          <p:cNvPicPr>
            <a:picLocks noChangeAspect="1"/>
          </p:cNvPicPr>
          <p:nvPr/>
        </p:nvPicPr>
        <p:blipFill rotWithShape="1">
          <a:blip r:embed="rId3"/>
          <a:srcRect l="2075" t="1681"/>
          <a:stretch/>
        </p:blipFill>
        <p:spPr>
          <a:xfrm>
            <a:off x="389311" y="2525677"/>
            <a:ext cx="4432351" cy="2489992"/>
          </a:xfrm>
          <a:prstGeom prst="rect">
            <a:avLst/>
          </a:prstGeom>
        </p:spPr>
      </p:pic>
      <p:sp>
        <p:nvSpPr>
          <p:cNvPr id="10" name="Rectangle 24">
            <a:extLst>
              <a:ext uri="{FF2B5EF4-FFF2-40B4-BE49-F238E27FC236}">
                <a16:creationId xmlns:a16="http://schemas.microsoft.com/office/drawing/2014/main" xmlns="" id="{15F1DC77-BE2B-4DBB-BCF2-9DD2E5CF48F7}"/>
              </a:ext>
            </a:extLst>
          </p:cNvPr>
          <p:cNvSpPr>
            <a:spLocks noChangeArrowheads="1"/>
          </p:cNvSpPr>
          <p:nvPr/>
        </p:nvSpPr>
        <p:spPr bwMode="auto">
          <a:xfrm>
            <a:off x="5007363" y="4554182"/>
            <a:ext cx="3694176" cy="295074"/>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600" dirty="0">
                <a:latin typeface="方正姚体" panose="02010601030101010101" pitchFamily="2" charset="-122"/>
                <a:ea typeface="方正姚体" panose="02010601030101010101" pitchFamily="2" charset="-122"/>
              </a:rPr>
              <a:t>基于</a:t>
            </a:r>
            <a:r>
              <a:rPr lang="zh-CN" altLang="zh-CN" sz="1600" dirty="0">
                <a:latin typeface="方正姚体" panose="02010601030101010101" pitchFamily="2" charset="-122"/>
                <a:ea typeface="方正姚体" panose="02010601030101010101" pitchFamily="2" charset="-122"/>
              </a:rPr>
              <a:t>符号执行</a:t>
            </a:r>
            <a:r>
              <a:rPr lang="zh-CN" altLang="en-US" sz="1600" dirty="0">
                <a:latin typeface="方正姚体" panose="02010601030101010101" pitchFamily="2" charset="-122"/>
                <a:ea typeface="方正姚体" panose="02010601030101010101" pitchFamily="2" charset="-122"/>
              </a:rPr>
              <a:t>的形式化验证</a:t>
            </a:r>
            <a:r>
              <a:rPr lang="zh-CN" altLang="zh-CN" sz="1600" dirty="0">
                <a:latin typeface="方正姚体" panose="02010601030101010101" pitchFamily="2" charset="-122"/>
                <a:ea typeface="方正姚体" panose="02010601030101010101" pitchFamily="2" charset="-122"/>
              </a:rPr>
              <a:t>工具</a:t>
            </a:r>
            <a:r>
              <a:rPr lang="en-US" altLang="zh-CN" sz="1600" dirty="0" err="1">
                <a:solidFill>
                  <a:srgbClr val="FF0000"/>
                </a:solidFill>
                <a:latin typeface="方正姚体" panose="02010601030101010101" pitchFamily="2" charset="-122"/>
                <a:ea typeface="方正姚体" panose="02010601030101010101" pitchFamily="2" charset="-122"/>
              </a:rPr>
              <a:t>Oyente</a:t>
            </a:r>
            <a:endParaRPr lang="en-US" altLang="zh-CN" sz="1600" b="1" dirty="0">
              <a:solidFill>
                <a:srgbClr val="FF0000"/>
              </a:solidFill>
              <a:latin typeface="方正姚体" panose="02010601030101010101" pitchFamily="2" charset="-122"/>
              <a:ea typeface="方正姚体" panose="02010601030101010101" pitchFamily="2" charset="-122"/>
              <a:cs typeface="Times New Roman" pitchFamily="18" charset="0"/>
            </a:endParaRPr>
          </a:p>
        </p:txBody>
      </p:sp>
      <p:pic>
        <p:nvPicPr>
          <p:cNvPr id="11" name="图片 10">
            <a:extLst>
              <a:ext uri="{FF2B5EF4-FFF2-40B4-BE49-F238E27FC236}">
                <a16:creationId xmlns:a16="http://schemas.microsoft.com/office/drawing/2014/main" xmlns="" id="{89A39FA5-805E-43D4-A186-D845FC5CD720}"/>
              </a:ext>
            </a:extLst>
          </p:cNvPr>
          <p:cNvPicPr>
            <a:picLocks noChangeAspect="1"/>
          </p:cNvPicPr>
          <p:nvPr/>
        </p:nvPicPr>
        <p:blipFill>
          <a:blip r:embed="rId4"/>
          <a:stretch>
            <a:fillRect/>
          </a:stretch>
        </p:blipFill>
        <p:spPr>
          <a:xfrm>
            <a:off x="4954214" y="2571750"/>
            <a:ext cx="3800475" cy="1809750"/>
          </a:xfrm>
          <a:prstGeom prst="rect">
            <a:avLst/>
          </a:prstGeom>
        </p:spPr>
      </p:pic>
    </p:spTree>
    <p:extLst>
      <p:ext uri="{BB962C8B-B14F-4D97-AF65-F5344CB8AC3E}">
        <p14:creationId xmlns:p14="http://schemas.microsoft.com/office/powerpoint/2010/main" val="1119370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安全问题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7" name="Rectangle 24">
            <a:extLst>
              <a:ext uri="{FF2B5EF4-FFF2-40B4-BE49-F238E27FC236}">
                <a16:creationId xmlns:a16="http://schemas.microsoft.com/office/drawing/2014/main" xmlns="" id="{7C43261E-43D3-4B9F-9820-4DB6EC50BAFD}"/>
              </a:ext>
            </a:extLst>
          </p:cNvPr>
          <p:cNvSpPr>
            <a:spLocks noChangeArrowheads="1"/>
          </p:cNvSpPr>
          <p:nvPr/>
        </p:nvSpPr>
        <p:spPr bwMode="auto">
          <a:xfrm>
            <a:off x="496500" y="3695396"/>
            <a:ext cx="3694176" cy="1033737"/>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zh-CN" sz="1600" dirty="0">
                <a:latin typeface="方正姚体" panose="02010601030101010101" pitchFamily="2" charset="-122"/>
                <a:ea typeface="方正姚体" panose="02010601030101010101" pitchFamily="2" charset="-122"/>
              </a:rPr>
              <a:t>经</a:t>
            </a:r>
            <a:r>
              <a:rPr lang="en-US" altLang="zh-CN" sz="1600" dirty="0" err="1">
                <a:solidFill>
                  <a:srgbClr val="FF0000"/>
                </a:solidFill>
                <a:latin typeface="方正姚体" panose="02010601030101010101" pitchFamily="2" charset="-122"/>
                <a:ea typeface="方正姚体" panose="02010601030101010101" pitchFamily="2" charset="-122"/>
              </a:rPr>
              <a:t>Oyente</a:t>
            </a:r>
            <a:r>
              <a:rPr lang="zh-CN" altLang="zh-CN" sz="1600" dirty="0">
                <a:latin typeface="方正姚体" panose="02010601030101010101" pitchFamily="2" charset="-122"/>
                <a:ea typeface="方正姚体" panose="02010601030101010101" pitchFamily="2" charset="-122"/>
              </a:rPr>
              <a:t>检查发现，在</a:t>
            </a:r>
            <a:r>
              <a:rPr lang="en-US" altLang="zh-CN" sz="1600" dirty="0">
                <a:latin typeface="方正姚体" panose="02010601030101010101" pitchFamily="2" charset="-122"/>
                <a:ea typeface="方正姚体" panose="02010601030101010101" pitchFamily="2" charset="-122"/>
              </a:rPr>
              <a:t>19366</a:t>
            </a:r>
            <a:r>
              <a:rPr lang="zh-CN" altLang="zh-CN" sz="1600" dirty="0">
                <a:latin typeface="方正姚体" panose="02010601030101010101" pitchFamily="2" charset="-122"/>
                <a:ea typeface="方正姚体" panose="02010601030101010101" pitchFamily="2" charset="-122"/>
              </a:rPr>
              <a:t>个以太坊智能合约中，有</a:t>
            </a:r>
            <a:r>
              <a:rPr lang="en-US" altLang="zh-CN" sz="1600" b="1" dirty="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8833</a:t>
            </a:r>
            <a:r>
              <a:rPr lang="zh-CN" altLang="zh-CN" sz="1600" dirty="0">
                <a:latin typeface="方正姚体" panose="02010601030101010101" pitchFamily="2" charset="-122"/>
                <a:ea typeface="方正姚体" panose="02010601030101010101" pitchFamily="2" charset="-122"/>
              </a:rPr>
              <a:t>个存在交易顺序依赖</a:t>
            </a:r>
            <a:r>
              <a:rPr lang="zh-CN" altLang="en-US"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时间戳依赖</a:t>
            </a:r>
            <a:r>
              <a:rPr lang="zh-CN" altLang="en-US"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可重入性</a:t>
            </a:r>
            <a:r>
              <a:rPr lang="zh-CN" altLang="en-US" sz="1600" dirty="0">
                <a:latin typeface="方正姚体" panose="02010601030101010101" pitchFamily="2" charset="-122"/>
                <a:ea typeface="方正姚体" panose="02010601030101010101" pitchFamily="2" charset="-122"/>
              </a:rPr>
              <a:t>和</a:t>
            </a:r>
            <a:r>
              <a:rPr lang="zh-CN" altLang="zh-CN" sz="1600" dirty="0">
                <a:latin typeface="方正姚体" panose="02010601030101010101" pitchFamily="2" charset="-122"/>
                <a:ea typeface="方正姚体" panose="02010601030101010101" pitchFamily="2" charset="-122"/>
              </a:rPr>
              <a:t>处理异常</a:t>
            </a:r>
            <a:r>
              <a:rPr lang="zh-CN" altLang="en-US" sz="1600" dirty="0">
                <a:latin typeface="方正姚体" panose="02010601030101010101" pitchFamily="2" charset="-122"/>
                <a:ea typeface="方正姚体" panose="02010601030101010101" pitchFamily="2" charset="-122"/>
              </a:rPr>
              <a:t>四种安全漏洞中的</a:t>
            </a:r>
            <a:r>
              <a:rPr lang="zh-CN" altLang="zh-CN" sz="1600" dirty="0">
                <a:latin typeface="方正姚体" panose="02010601030101010101" pitchFamily="2" charset="-122"/>
                <a:ea typeface="方正姚体" panose="02010601030101010101" pitchFamily="2" charset="-122"/>
              </a:rPr>
              <a:t>至少一种。</a:t>
            </a:r>
            <a:endParaRPr lang="en-US" altLang="zh-CN" sz="1600" b="1" dirty="0">
              <a:solidFill>
                <a:srgbClr val="000000"/>
              </a:solidFill>
              <a:latin typeface="方正姚体" panose="02010601030101010101" pitchFamily="2" charset="-122"/>
              <a:ea typeface="方正姚体" panose="02010601030101010101" pitchFamily="2" charset="-122"/>
              <a:cs typeface="Times New Roman" pitchFamily="18" charset="0"/>
            </a:endParaRPr>
          </a:p>
        </p:txBody>
      </p:sp>
      <p:pic>
        <p:nvPicPr>
          <p:cNvPr id="8" name="图片 7">
            <a:extLst>
              <a:ext uri="{FF2B5EF4-FFF2-40B4-BE49-F238E27FC236}">
                <a16:creationId xmlns:a16="http://schemas.microsoft.com/office/drawing/2014/main" xmlns="" id="{26B11250-E8F6-4203-99B9-4642FE46A3E0}"/>
              </a:ext>
            </a:extLst>
          </p:cNvPr>
          <p:cNvPicPr>
            <a:picLocks noChangeAspect="1"/>
          </p:cNvPicPr>
          <p:nvPr/>
        </p:nvPicPr>
        <p:blipFill>
          <a:blip r:embed="rId3"/>
          <a:stretch>
            <a:fillRect/>
          </a:stretch>
        </p:blipFill>
        <p:spPr>
          <a:xfrm>
            <a:off x="261480" y="681614"/>
            <a:ext cx="4164216" cy="2908673"/>
          </a:xfrm>
          <a:prstGeom prst="rect">
            <a:avLst/>
          </a:prstGeom>
        </p:spPr>
      </p:pic>
      <p:pic>
        <p:nvPicPr>
          <p:cNvPr id="9" name="图片 8">
            <a:extLst>
              <a:ext uri="{FF2B5EF4-FFF2-40B4-BE49-F238E27FC236}">
                <a16:creationId xmlns:a16="http://schemas.microsoft.com/office/drawing/2014/main" xmlns="" id="{50E62DD6-6B0C-4329-B843-A526A221DDE2}"/>
              </a:ext>
            </a:extLst>
          </p:cNvPr>
          <p:cNvPicPr>
            <a:picLocks noChangeAspect="1"/>
          </p:cNvPicPr>
          <p:nvPr/>
        </p:nvPicPr>
        <p:blipFill rotWithShape="1">
          <a:blip r:embed="rId4"/>
          <a:srcRect l="26044" r="26197" b="24145"/>
          <a:stretch/>
        </p:blipFill>
        <p:spPr>
          <a:xfrm>
            <a:off x="3977640" y="880470"/>
            <a:ext cx="2449595" cy="2111042"/>
          </a:xfrm>
          <a:prstGeom prst="rect">
            <a:avLst/>
          </a:prstGeom>
        </p:spPr>
      </p:pic>
      <p:sp>
        <p:nvSpPr>
          <p:cNvPr id="15" name="Rectangle 24">
            <a:extLst>
              <a:ext uri="{FF2B5EF4-FFF2-40B4-BE49-F238E27FC236}">
                <a16:creationId xmlns:a16="http://schemas.microsoft.com/office/drawing/2014/main" xmlns="" id="{81A57BD9-71D6-490A-942F-F4316C4D84AB}"/>
              </a:ext>
            </a:extLst>
          </p:cNvPr>
          <p:cNvSpPr>
            <a:spLocks noChangeArrowheads="1"/>
          </p:cNvSpPr>
          <p:nvPr/>
        </p:nvSpPr>
        <p:spPr bwMode="auto">
          <a:xfrm>
            <a:off x="4425696" y="3202953"/>
            <a:ext cx="4456824" cy="1526180"/>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zh-CN" sz="1600" dirty="0">
                <a:latin typeface="方正姚体" panose="02010601030101010101" pitchFamily="2" charset="-122"/>
                <a:ea typeface="方正姚体" panose="02010601030101010101" pitchFamily="2" charset="-122"/>
              </a:rPr>
              <a:t>智能合约高耗燃操作检测工具</a:t>
            </a:r>
            <a:r>
              <a:rPr lang="en-US" altLang="zh-CN" sz="1600" dirty="0">
                <a:solidFill>
                  <a:srgbClr val="FF0000"/>
                </a:solidFill>
                <a:latin typeface="方正姚体" panose="02010601030101010101" pitchFamily="2" charset="-122"/>
                <a:ea typeface="方正姚体" panose="02010601030101010101" pitchFamily="2" charset="-122"/>
              </a:rPr>
              <a:t>Gasper</a:t>
            </a:r>
            <a:r>
              <a:rPr lang="zh-CN" altLang="en-US"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可自动发现死代码、无用描述和昂贵的循环操作等。利用</a:t>
            </a:r>
            <a:r>
              <a:rPr lang="en-US" altLang="zh-CN" sz="1600" dirty="0">
                <a:latin typeface="方正姚体" panose="02010601030101010101" pitchFamily="2" charset="-122"/>
                <a:ea typeface="方正姚体" panose="02010601030101010101" pitchFamily="2" charset="-122"/>
              </a:rPr>
              <a:t> Gasper</a:t>
            </a:r>
            <a:r>
              <a:rPr lang="zh-CN"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人们</a:t>
            </a:r>
            <a:r>
              <a:rPr lang="zh-CN" altLang="zh-CN" sz="1600" dirty="0">
                <a:latin typeface="方正姚体" panose="02010601030101010101" pitchFamily="2" charset="-122"/>
                <a:ea typeface="方正姚体" panose="02010601030101010101" pitchFamily="2" charset="-122"/>
              </a:rPr>
              <a:t>发现在以太坊中部署的</a:t>
            </a:r>
            <a:r>
              <a:rPr lang="zh-CN" altLang="zh-CN" sz="1600" b="1" dirty="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超过</a:t>
            </a:r>
            <a:r>
              <a:rPr lang="en-US" altLang="zh-CN" sz="1600" b="1" dirty="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80%</a:t>
            </a:r>
            <a:r>
              <a:rPr lang="zh-CN" altLang="zh-CN" sz="1600" dirty="0">
                <a:latin typeface="方正姚体" panose="02010601030101010101" pitchFamily="2" charset="-122"/>
                <a:ea typeface="方正姚体" panose="02010601030101010101" pitchFamily="2" charset="-122"/>
              </a:rPr>
              <a:t>的智能合约（</a:t>
            </a:r>
            <a:r>
              <a:rPr lang="en-US" altLang="zh-CN" sz="1600" b="1" dirty="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4240</a:t>
            </a:r>
            <a:r>
              <a:rPr lang="zh-CN" altLang="zh-CN" sz="1600" dirty="0">
                <a:latin typeface="方正姚体" panose="02010601030101010101" pitchFamily="2" charset="-122"/>
                <a:ea typeface="方正姚体" panose="02010601030101010101" pitchFamily="2" charset="-122"/>
              </a:rPr>
              <a:t>个智能合约）至少存在上述一种高耗燃操作，而这些高耗燃操作一旦被大量调用就可能引发</a:t>
            </a:r>
            <a:r>
              <a:rPr lang="zh-CN" altLang="zh-CN" sz="1600" b="1" dirty="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拒绝服务攻击</a:t>
            </a:r>
            <a:r>
              <a:rPr lang="zh-CN" altLang="en-US" sz="1600" dirty="0">
                <a:latin typeface="方正姚体" panose="02010601030101010101" pitchFamily="2" charset="-122"/>
                <a:ea typeface="方正姚体" panose="02010601030101010101" pitchFamily="2" charset="-122"/>
              </a:rPr>
              <a:t>。</a:t>
            </a:r>
            <a:endParaRPr lang="en-US" altLang="zh-CN" sz="1600" dirty="0">
              <a:latin typeface="方正姚体" panose="02010601030101010101" pitchFamily="2" charset="-122"/>
              <a:ea typeface="方正姚体" panose="02010601030101010101" pitchFamily="2" charset="-122"/>
            </a:endParaRPr>
          </a:p>
        </p:txBody>
      </p:sp>
      <p:pic>
        <p:nvPicPr>
          <p:cNvPr id="10" name="图片 9">
            <a:extLst>
              <a:ext uri="{FF2B5EF4-FFF2-40B4-BE49-F238E27FC236}">
                <a16:creationId xmlns:a16="http://schemas.microsoft.com/office/drawing/2014/main" xmlns="" id="{A74D59DE-95B6-49EB-9807-35B688125626}"/>
              </a:ext>
            </a:extLst>
          </p:cNvPr>
          <p:cNvPicPr>
            <a:picLocks noChangeAspect="1"/>
          </p:cNvPicPr>
          <p:nvPr/>
        </p:nvPicPr>
        <p:blipFill rotWithShape="1">
          <a:blip r:embed="rId5"/>
          <a:srcRect r="3764"/>
          <a:stretch/>
        </p:blipFill>
        <p:spPr>
          <a:xfrm>
            <a:off x="6399803" y="899715"/>
            <a:ext cx="2652757" cy="2093969"/>
          </a:xfrm>
          <a:prstGeom prst="rect">
            <a:avLst/>
          </a:prstGeom>
        </p:spPr>
      </p:pic>
    </p:spTree>
    <p:extLst>
      <p:ext uri="{BB962C8B-B14F-4D97-AF65-F5344CB8AC3E}">
        <p14:creationId xmlns:p14="http://schemas.microsoft.com/office/powerpoint/2010/main" val="2378369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安全问题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2" name="图片 1">
            <a:extLst>
              <a:ext uri="{FF2B5EF4-FFF2-40B4-BE49-F238E27FC236}">
                <a16:creationId xmlns:a16="http://schemas.microsoft.com/office/drawing/2014/main" xmlns="" id="{3BC261D9-7BFE-4A39-ADAE-0FD19ECC5B6C}"/>
              </a:ext>
            </a:extLst>
          </p:cNvPr>
          <p:cNvPicPr>
            <a:picLocks noChangeAspect="1"/>
          </p:cNvPicPr>
          <p:nvPr/>
        </p:nvPicPr>
        <p:blipFill>
          <a:blip r:embed="rId3"/>
          <a:stretch>
            <a:fillRect/>
          </a:stretch>
        </p:blipFill>
        <p:spPr>
          <a:xfrm>
            <a:off x="69375" y="1165266"/>
            <a:ext cx="4310520" cy="2478549"/>
          </a:xfrm>
          <a:prstGeom prst="rect">
            <a:avLst/>
          </a:prstGeom>
        </p:spPr>
      </p:pic>
      <p:sp>
        <p:nvSpPr>
          <p:cNvPr id="3" name="文本框 2">
            <a:extLst>
              <a:ext uri="{FF2B5EF4-FFF2-40B4-BE49-F238E27FC236}">
                <a16:creationId xmlns:a16="http://schemas.microsoft.com/office/drawing/2014/main" xmlns="" id="{285B8F2C-4E7E-4889-9E80-7F90EAAB07BD}"/>
              </a:ext>
            </a:extLst>
          </p:cNvPr>
          <p:cNvSpPr txBox="1"/>
          <p:nvPr/>
        </p:nvSpPr>
        <p:spPr>
          <a:xfrm>
            <a:off x="19626" y="3714112"/>
            <a:ext cx="4234175" cy="584775"/>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恶意智能合约</a:t>
            </a:r>
            <a:r>
              <a:rPr lang="en-US" altLang="zh-CN" sz="1600" dirty="0">
                <a:latin typeface="方正姚体" panose="02010601030101010101" pitchFamily="2" charset="-122"/>
                <a:ea typeface="方正姚体" panose="02010601030101010101" pitchFamily="2" charset="-122"/>
              </a:rPr>
              <a:t>―</a:t>
            </a:r>
            <a:r>
              <a:rPr lang="en-US" altLang="zh-CN" sz="1600" dirty="0" err="1">
                <a:solidFill>
                  <a:srgbClr val="FF0000"/>
                </a:solidFill>
                <a:latin typeface="方正姚体" panose="02010601030101010101" pitchFamily="2" charset="-122"/>
                <a:ea typeface="方正姚体" panose="02010601030101010101" pitchFamily="2" charset="-122"/>
              </a:rPr>
              <a:t>PwdTheft</a:t>
            </a:r>
            <a:r>
              <a:rPr lang="zh-CN"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可</a:t>
            </a:r>
            <a:r>
              <a:rPr lang="zh-CN" altLang="zh-CN" sz="1600" dirty="0">
                <a:latin typeface="方正姚体" panose="02010601030101010101" pitchFamily="2" charset="-122"/>
                <a:ea typeface="方正姚体" panose="02010601030101010101" pitchFamily="2" charset="-122"/>
              </a:rPr>
              <a:t>用于盗取用户</a:t>
            </a:r>
            <a:r>
              <a:rPr lang="zh-CN" altLang="en-US" sz="1600" dirty="0">
                <a:latin typeface="方正姚体" panose="02010601030101010101" pitchFamily="2" charset="-122"/>
                <a:ea typeface="方正姚体" panose="02010601030101010101" pitchFamily="2" charset="-122"/>
              </a:rPr>
              <a:t>秘钥</a:t>
            </a:r>
            <a:r>
              <a:rPr lang="zh-CN" altLang="zh-CN" sz="1600" dirty="0">
                <a:latin typeface="方正姚体" panose="02010601030101010101" pitchFamily="2" charset="-122"/>
                <a:ea typeface="方正姚体" panose="02010601030101010101" pitchFamily="2" charset="-122"/>
              </a:rPr>
              <a:t>并保证立契者和违法者之间的公平交易</a:t>
            </a:r>
            <a:endParaRPr lang="zh-CN" altLang="en-US" sz="1600" dirty="0">
              <a:latin typeface="方正姚体" panose="02010601030101010101" pitchFamily="2" charset="-122"/>
              <a:ea typeface="方正姚体" panose="02010601030101010101" pitchFamily="2" charset="-122"/>
            </a:endParaRPr>
          </a:p>
        </p:txBody>
      </p:sp>
      <p:pic>
        <p:nvPicPr>
          <p:cNvPr id="4" name="图片 3">
            <a:extLst>
              <a:ext uri="{FF2B5EF4-FFF2-40B4-BE49-F238E27FC236}">
                <a16:creationId xmlns:a16="http://schemas.microsoft.com/office/drawing/2014/main" xmlns="" id="{D328E3AB-F2DC-4702-8BCA-F8947F670C4D}"/>
              </a:ext>
            </a:extLst>
          </p:cNvPr>
          <p:cNvPicPr>
            <a:picLocks noChangeAspect="1"/>
          </p:cNvPicPr>
          <p:nvPr/>
        </p:nvPicPr>
        <p:blipFill rotWithShape="1">
          <a:blip r:embed="rId4"/>
          <a:srcRect l="4466" t="-13041" r="3999" b="13041"/>
          <a:stretch/>
        </p:blipFill>
        <p:spPr>
          <a:xfrm>
            <a:off x="4379895" y="125050"/>
            <a:ext cx="4786459" cy="3581585"/>
          </a:xfrm>
          <a:prstGeom prst="rect">
            <a:avLst/>
          </a:prstGeom>
        </p:spPr>
      </p:pic>
      <p:sp>
        <p:nvSpPr>
          <p:cNvPr id="10" name="文本框 9">
            <a:extLst>
              <a:ext uri="{FF2B5EF4-FFF2-40B4-BE49-F238E27FC236}">
                <a16:creationId xmlns:a16="http://schemas.microsoft.com/office/drawing/2014/main" xmlns="" id="{D0B1DF1F-F11C-4BDE-9AFF-E0BC02BD9E5D}"/>
              </a:ext>
            </a:extLst>
          </p:cNvPr>
          <p:cNvSpPr txBox="1"/>
          <p:nvPr/>
        </p:nvSpPr>
        <p:spPr>
          <a:xfrm>
            <a:off x="4379895" y="3736112"/>
            <a:ext cx="4704163" cy="584775"/>
          </a:xfrm>
          <a:prstGeom prst="rect">
            <a:avLst/>
          </a:prstGeom>
          <a:noFill/>
        </p:spPr>
        <p:txBody>
          <a:bodyPr wrap="square" rtlCol="0">
            <a:spAutoFit/>
          </a:bodyPr>
          <a:lstStyle/>
          <a:p>
            <a:pPr algn="ctr"/>
            <a:r>
              <a:rPr lang="zh-CN" altLang="zh-CN" sz="1600" dirty="0">
                <a:latin typeface="方正姚体" panose="02010601030101010101" pitchFamily="2" charset="-122"/>
                <a:ea typeface="方正姚体" panose="02010601030101010101" pitchFamily="2" charset="-122"/>
              </a:rPr>
              <a:t>匿名的国际线上市场</a:t>
            </a:r>
            <a:r>
              <a:rPr lang="zh-CN" altLang="en-US" sz="1600" dirty="0">
                <a:latin typeface="方正姚体" panose="02010601030101010101" pitchFamily="2" charset="-122"/>
                <a:ea typeface="方正姚体" panose="02010601030101010101" pitchFamily="2" charset="-122"/>
              </a:rPr>
              <a:t>“丝绸之路”</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比特币作为支付媒介</a:t>
            </a:r>
          </a:p>
        </p:txBody>
      </p:sp>
    </p:spTree>
    <p:extLst>
      <p:ext uri="{BB962C8B-B14F-4D97-AF65-F5344CB8AC3E}">
        <p14:creationId xmlns:p14="http://schemas.microsoft.com/office/powerpoint/2010/main" val="2816797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隐私问题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4" name="表格 3">
            <a:extLst>
              <a:ext uri="{FF2B5EF4-FFF2-40B4-BE49-F238E27FC236}">
                <a16:creationId xmlns:a16="http://schemas.microsoft.com/office/drawing/2014/main" xmlns="" id="{F36FA448-FFDE-4B1F-9DAC-A8D92602BFDE}"/>
              </a:ext>
            </a:extLst>
          </p:cNvPr>
          <p:cNvGraphicFramePr>
            <a:graphicFrameLocks noGrp="1"/>
          </p:cNvGraphicFramePr>
          <p:nvPr/>
        </p:nvGraphicFramePr>
        <p:xfrm>
          <a:off x="389311" y="767534"/>
          <a:ext cx="8365378" cy="1165784"/>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3359892576"/>
                    </a:ext>
                  </a:extLst>
                </a:gridCol>
                <a:gridCol w="2242070">
                  <a:extLst>
                    <a:ext uri="{9D8B030D-6E8A-4147-A177-3AD203B41FA5}">
                      <a16:colId xmlns:a16="http://schemas.microsoft.com/office/drawing/2014/main" xmlns="" val="1675985129"/>
                    </a:ext>
                  </a:extLst>
                </a:gridCol>
                <a:gridCol w="3456887">
                  <a:extLst>
                    <a:ext uri="{9D8B030D-6E8A-4147-A177-3AD203B41FA5}">
                      <a16:colId xmlns:a16="http://schemas.microsoft.com/office/drawing/2014/main" xmlns="" val="1900871968"/>
                    </a:ext>
                  </a:extLst>
                </a:gridCol>
                <a:gridCol w="1154085">
                  <a:extLst>
                    <a:ext uri="{9D8B030D-6E8A-4147-A177-3AD203B41FA5}">
                      <a16:colId xmlns:a16="http://schemas.microsoft.com/office/drawing/2014/main" xmlns="" val="3267600936"/>
                    </a:ext>
                  </a:extLst>
                </a:gridCol>
              </a:tblGrid>
              <a:tr h="325765">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006996816"/>
                  </a:ext>
                </a:extLst>
              </a:tr>
              <a:tr h="290474">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可信数据源隐私问题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预言机</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230444270"/>
                  </a:ext>
                </a:extLst>
              </a:tr>
              <a:tr h="281461">
                <a:tc vMerge="1">
                  <a:txBody>
                    <a:bodyPr/>
                    <a:lstStyle/>
                    <a:p>
                      <a:endParaRPr lang="zh-CN" altLang="en-US"/>
                    </a:p>
                  </a:txBody>
                  <a:tcPr/>
                </a:tc>
                <a:tc rowSpan="2">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合约数据隐私问题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3077192872"/>
                  </a:ext>
                </a:extLst>
              </a:tr>
              <a:tr h="268084">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交互准则</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163352242"/>
                  </a:ext>
                </a:extLst>
              </a:tr>
            </a:tbl>
          </a:graphicData>
        </a:graphic>
      </p:graphicFrame>
      <p:pic>
        <p:nvPicPr>
          <p:cNvPr id="5" name="图片 4">
            <a:extLst>
              <a:ext uri="{FF2B5EF4-FFF2-40B4-BE49-F238E27FC236}">
                <a16:creationId xmlns:a16="http://schemas.microsoft.com/office/drawing/2014/main" xmlns="" id="{CCBBAAE5-9C98-4203-BED3-9D757C97DE5A}"/>
              </a:ext>
            </a:extLst>
          </p:cNvPr>
          <p:cNvPicPr>
            <a:picLocks noChangeAspect="1"/>
          </p:cNvPicPr>
          <p:nvPr/>
        </p:nvPicPr>
        <p:blipFill>
          <a:blip r:embed="rId3"/>
          <a:stretch>
            <a:fillRect/>
          </a:stretch>
        </p:blipFill>
        <p:spPr>
          <a:xfrm>
            <a:off x="359770" y="2183543"/>
            <a:ext cx="3095625" cy="2686050"/>
          </a:xfrm>
          <a:prstGeom prst="rect">
            <a:avLst/>
          </a:prstGeom>
        </p:spPr>
      </p:pic>
      <p:pic>
        <p:nvPicPr>
          <p:cNvPr id="6" name="图片 5">
            <a:extLst>
              <a:ext uri="{FF2B5EF4-FFF2-40B4-BE49-F238E27FC236}">
                <a16:creationId xmlns:a16="http://schemas.microsoft.com/office/drawing/2014/main" xmlns="" id="{13004B2D-E328-4BC9-9643-3A8EA1781373}"/>
              </a:ext>
            </a:extLst>
          </p:cNvPr>
          <p:cNvPicPr>
            <a:picLocks noChangeAspect="1"/>
          </p:cNvPicPr>
          <p:nvPr/>
        </p:nvPicPr>
        <p:blipFill>
          <a:blip r:embed="rId4"/>
          <a:stretch>
            <a:fillRect/>
          </a:stretch>
        </p:blipFill>
        <p:spPr>
          <a:xfrm>
            <a:off x="4483344" y="2111534"/>
            <a:ext cx="3234364" cy="2830068"/>
          </a:xfrm>
          <a:prstGeom prst="rect">
            <a:avLst/>
          </a:prstGeom>
        </p:spPr>
      </p:pic>
      <p:sp>
        <p:nvSpPr>
          <p:cNvPr id="18" name="文本框 17">
            <a:extLst>
              <a:ext uri="{FF2B5EF4-FFF2-40B4-BE49-F238E27FC236}">
                <a16:creationId xmlns:a16="http://schemas.microsoft.com/office/drawing/2014/main" xmlns="" id="{CA2F8010-82F2-4757-9EDD-AC82435FC0FE}"/>
              </a:ext>
            </a:extLst>
          </p:cNvPr>
          <p:cNvSpPr txBox="1"/>
          <p:nvPr/>
        </p:nvSpPr>
        <p:spPr>
          <a:xfrm>
            <a:off x="7717708" y="2372406"/>
            <a:ext cx="923330" cy="2308324"/>
          </a:xfrm>
          <a:prstGeom prst="rect">
            <a:avLst/>
          </a:prstGeom>
          <a:noFill/>
        </p:spPr>
        <p:txBody>
          <a:bodyPr vert="horz" wrap="square" rtlCol="0">
            <a:spAutoFit/>
          </a:bodyPr>
          <a:lstStyle/>
          <a:p>
            <a:r>
              <a:rPr lang="zh-CN" altLang="zh-CN" sz="1600" dirty="0">
                <a:latin typeface="方正姚体" panose="02010601030101010101" pitchFamily="2" charset="-122"/>
                <a:ea typeface="方正姚体" panose="02010601030101010101" pitchFamily="2" charset="-122"/>
              </a:rPr>
              <a:t>通过分析比特币交易图谱，获取了某些用户行为的统计特征</a:t>
            </a:r>
            <a:endParaRPr lang="zh-CN" altLang="en-US" sz="1600" dirty="0">
              <a:latin typeface="方正姚体" panose="02010601030101010101" pitchFamily="2" charset="-122"/>
              <a:ea typeface="方正姚体" panose="02010601030101010101" pitchFamily="2" charset="-122"/>
            </a:endParaRPr>
          </a:p>
        </p:txBody>
      </p:sp>
      <p:sp>
        <p:nvSpPr>
          <p:cNvPr id="19" name="文本框 18">
            <a:extLst>
              <a:ext uri="{FF2B5EF4-FFF2-40B4-BE49-F238E27FC236}">
                <a16:creationId xmlns:a16="http://schemas.microsoft.com/office/drawing/2014/main" xmlns="" id="{64410C2B-2625-41CC-B3BC-A300075733B4}"/>
              </a:ext>
            </a:extLst>
          </p:cNvPr>
          <p:cNvSpPr txBox="1"/>
          <p:nvPr/>
        </p:nvSpPr>
        <p:spPr>
          <a:xfrm>
            <a:off x="3518127" y="2372406"/>
            <a:ext cx="794829" cy="2308324"/>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通过分析比特币交易图谱，获取了某些用户行为的统计特征</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519960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隐私问题</a:t>
              </a: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2" name="图片 1">
            <a:extLst>
              <a:ext uri="{FF2B5EF4-FFF2-40B4-BE49-F238E27FC236}">
                <a16:creationId xmlns:a16="http://schemas.microsoft.com/office/drawing/2014/main" xmlns="" id="{A327C376-D813-48EB-BEBC-587A03FE35C9}"/>
              </a:ext>
            </a:extLst>
          </p:cNvPr>
          <p:cNvPicPr>
            <a:picLocks noChangeAspect="1"/>
          </p:cNvPicPr>
          <p:nvPr/>
        </p:nvPicPr>
        <p:blipFill>
          <a:blip r:embed="rId3"/>
          <a:stretch>
            <a:fillRect/>
          </a:stretch>
        </p:blipFill>
        <p:spPr>
          <a:xfrm>
            <a:off x="171589" y="739288"/>
            <a:ext cx="4228225" cy="3155233"/>
          </a:xfrm>
          <a:prstGeom prst="rect">
            <a:avLst/>
          </a:prstGeom>
        </p:spPr>
      </p:pic>
      <p:sp>
        <p:nvSpPr>
          <p:cNvPr id="8" name="文本框 7">
            <a:extLst>
              <a:ext uri="{FF2B5EF4-FFF2-40B4-BE49-F238E27FC236}">
                <a16:creationId xmlns:a16="http://schemas.microsoft.com/office/drawing/2014/main" xmlns="" id="{968A4914-76C6-40E3-9FC6-B609F9BAF58C}"/>
              </a:ext>
            </a:extLst>
          </p:cNvPr>
          <p:cNvSpPr txBox="1"/>
          <p:nvPr/>
        </p:nvSpPr>
        <p:spPr>
          <a:xfrm>
            <a:off x="749509" y="3931459"/>
            <a:ext cx="3072384" cy="338554"/>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隐私保护智能合约开发框架</a:t>
            </a:r>
            <a:r>
              <a:rPr lang="en-US" altLang="zh-CN" sz="1600" dirty="0">
                <a:solidFill>
                  <a:srgbClr val="FF0000"/>
                </a:solidFill>
                <a:latin typeface="方正姚体" panose="02010601030101010101" pitchFamily="2" charset="-122"/>
                <a:ea typeface="方正姚体" panose="02010601030101010101" pitchFamily="2" charset="-122"/>
              </a:rPr>
              <a:t>Hawk</a:t>
            </a:r>
            <a:endParaRPr lang="zh-CN" altLang="en-US" sz="1600" dirty="0">
              <a:solidFill>
                <a:srgbClr val="FF0000"/>
              </a:solidFill>
              <a:latin typeface="方正姚体" panose="02010601030101010101" pitchFamily="2" charset="-122"/>
              <a:ea typeface="方正姚体" panose="02010601030101010101" pitchFamily="2" charset="-122"/>
            </a:endParaRPr>
          </a:p>
        </p:txBody>
      </p:sp>
      <p:pic>
        <p:nvPicPr>
          <p:cNvPr id="3" name="图片 2">
            <a:extLst>
              <a:ext uri="{FF2B5EF4-FFF2-40B4-BE49-F238E27FC236}">
                <a16:creationId xmlns:a16="http://schemas.microsoft.com/office/drawing/2014/main" xmlns="" id="{BA48E478-2BAD-46FE-9AE9-358D6289C335}"/>
              </a:ext>
            </a:extLst>
          </p:cNvPr>
          <p:cNvPicPr>
            <a:picLocks noChangeAspect="1"/>
          </p:cNvPicPr>
          <p:nvPr/>
        </p:nvPicPr>
        <p:blipFill>
          <a:blip r:embed="rId4"/>
          <a:stretch>
            <a:fillRect/>
          </a:stretch>
        </p:blipFill>
        <p:spPr>
          <a:xfrm>
            <a:off x="4572000" y="863155"/>
            <a:ext cx="4347658" cy="2976001"/>
          </a:xfrm>
          <a:prstGeom prst="rect">
            <a:avLst/>
          </a:prstGeom>
        </p:spPr>
      </p:pic>
      <p:sp>
        <p:nvSpPr>
          <p:cNvPr id="10" name="文本框 9">
            <a:extLst>
              <a:ext uri="{FF2B5EF4-FFF2-40B4-BE49-F238E27FC236}">
                <a16:creationId xmlns:a16="http://schemas.microsoft.com/office/drawing/2014/main" xmlns="" id="{D28FA75A-C3CA-48DB-8C75-14C980808463}"/>
              </a:ext>
            </a:extLst>
          </p:cNvPr>
          <p:cNvSpPr txBox="1"/>
          <p:nvPr/>
        </p:nvSpPr>
        <p:spPr>
          <a:xfrm>
            <a:off x="5359291" y="3931459"/>
            <a:ext cx="2773075" cy="338554"/>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可信数据输入系统</a:t>
            </a:r>
            <a:r>
              <a:rPr lang="en-US" altLang="zh-CN" sz="1600" dirty="0">
                <a:solidFill>
                  <a:srgbClr val="FF0000"/>
                </a:solidFill>
                <a:latin typeface="方正姚体" panose="02010601030101010101" pitchFamily="2" charset="-122"/>
                <a:ea typeface="方正姚体" panose="02010601030101010101" pitchFamily="2" charset="-122"/>
              </a:rPr>
              <a:t>Town Crier</a:t>
            </a:r>
            <a:endParaRPr lang="zh-CN" altLang="en-US" sz="1600" dirty="0">
              <a:solidFill>
                <a:srgbClr val="FF0000"/>
              </a:solidFill>
              <a:latin typeface="方正姚体" panose="02010601030101010101" pitchFamily="2" charset="-122"/>
              <a:ea typeface="方正姚体" panose="02010601030101010101" pitchFamily="2" charset="-122"/>
            </a:endParaRPr>
          </a:p>
        </p:txBody>
      </p:sp>
      <p:sp>
        <p:nvSpPr>
          <p:cNvPr id="11" name="文本框 7">
            <a:extLst>
              <a:ext uri="{FF2B5EF4-FFF2-40B4-BE49-F238E27FC236}">
                <a16:creationId xmlns:a16="http://schemas.microsoft.com/office/drawing/2014/main" xmlns="" id="{968A4914-76C6-40E3-9FC6-B609F9BAF58C}"/>
              </a:ext>
            </a:extLst>
          </p:cNvPr>
          <p:cNvSpPr txBox="1"/>
          <p:nvPr/>
        </p:nvSpPr>
        <p:spPr>
          <a:xfrm>
            <a:off x="1311865" y="4359273"/>
            <a:ext cx="1947672" cy="338554"/>
          </a:xfrm>
          <a:prstGeom prst="rect">
            <a:avLst/>
          </a:prstGeom>
          <a:noFill/>
        </p:spPr>
        <p:txBody>
          <a:bodyPr wrap="square" rtlCol="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r>
              <a:rPr lang="zh-CN" altLang="zh-CN" sz="1600" dirty="0">
                <a:latin typeface="方正姚体" panose="02010601030101010101" pitchFamily="2" charset="-122"/>
                <a:ea typeface="方正姚体" panose="02010601030101010101" pitchFamily="2" charset="-122"/>
              </a:rPr>
              <a:t>私密合约</a:t>
            </a:r>
            <a:r>
              <a:rPr lang="en-US" altLang="zh-CN"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公共合约</a:t>
            </a:r>
            <a:endParaRPr lang="zh-CN" altLang="en-US" sz="1600" dirty="0">
              <a:latin typeface="方正姚体" panose="02010601030101010101" pitchFamily="2" charset="-122"/>
              <a:ea typeface="方正姚体" panose="02010601030101010101" pitchFamily="2" charset="-122"/>
            </a:endParaRPr>
          </a:p>
        </p:txBody>
      </p:sp>
      <p:sp>
        <p:nvSpPr>
          <p:cNvPr id="15" name="文本框 7">
            <a:extLst>
              <a:ext uri="{FF2B5EF4-FFF2-40B4-BE49-F238E27FC236}">
                <a16:creationId xmlns:a16="http://schemas.microsoft.com/office/drawing/2014/main" xmlns="" id="{72996D18-2703-403D-83B7-D36FDBBB4BFE}"/>
              </a:ext>
            </a:extLst>
          </p:cNvPr>
          <p:cNvSpPr txBox="1"/>
          <p:nvPr/>
        </p:nvSpPr>
        <p:spPr>
          <a:xfrm>
            <a:off x="5624165" y="4356944"/>
            <a:ext cx="2243328" cy="338554"/>
          </a:xfrm>
          <a:prstGeom prst="rect">
            <a:avLst/>
          </a:prstGeom>
          <a:noFill/>
        </p:spPr>
        <p:txBody>
          <a:bodyPr wrap="square" rtlCol="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r>
              <a:rPr lang="zh-CN" altLang="en-US" sz="1600" dirty="0">
                <a:latin typeface="方正姚体" panose="02010601030101010101" pitchFamily="2" charset="-122"/>
                <a:ea typeface="方正姚体" panose="02010601030101010101" pitchFamily="2" charset="-122"/>
              </a:rPr>
              <a:t>作为可信中介加密解密</a:t>
            </a:r>
          </a:p>
        </p:txBody>
      </p:sp>
    </p:spTree>
    <p:extLst>
      <p:ext uri="{BB962C8B-B14F-4D97-AF65-F5344CB8AC3E}">
        <p14:creationId xmlns:p14="http://schemas.microsoft.com/office/powerpoint/2010/main" val="3129186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法律问题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2" name="表格 1">
            <a:extLst>
              <a:ext uri="{FF2B5EF4-FFF2-40B4-BE49-F238E27FC236}">
                <a16:creationId xmlns:a16="http://schemas.microsoft.com/office/drawing/2014/main" xmlns="" id="{764808C3-9003-4F71-ACF8-2E36483858C0}"/>
              </a:ext>
            </a:extLst>
          </p:cNvPr>
          <p:cNvGraphicFramePr>
            <a:graphicFrameLocks noGrp="1"/>
          </p:cNvGraphicFramePr>
          <p:nvPr/>
        </p:nvGraphicFramePr>
        <p:xfrm>
          <a:off x="389311" y="759323"/>
          <a:ext cx="8365378" cy="1102978"/>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2552521459"/>
                    </a:ext>
                  </a:extLst>
                </a:gridCol>
                <a:gridCol w="2242070">
                  <a:extLst>
                    <a:ext uri="{9D8B030D-6E8A-4147-A177-3AD203B41FA5}">
                      <a16:colId xmlns:a16="http://schemas.microsoft.com/office/drawing/2014/main" xmlns="" val="3113586741"/>
                    </a:ext>
                  </a:extLst>
                </a:gridCol>
                <a:gridCol w="3456887">
                  <a:extLst>
                    <a:ext uri="{9D8B030D-6E8A-4147-A177-3AD203B41FA5}">
                      <a16:colId xmlns:a16="http://schemas.microsoft.com/office/drawing/2014/main" xmlns="" val="3843759564"/>
                    </a:ext>
                  </a:extLst>
                </a:gridCol>
                <a:gridCol w="1154085">
                  <a:extLst>
                    <a:ext uri="{9D8B030D-6E8A-4147-A177-3AD203B41FA5}">
                      <a16:colId xmlns:a16="http://schemas.microsoft.com/office/drawing/2014/main" xmlns="" val="3732109473"/>
                    </a:ext>
                  </a:extLst>
                </a:gridCol>
              </a:tblGrid>
              <a:tr h="325765">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160333760"/>
                  </a:ext>
                </a:extLst>
              </a:tr>
              <a:tr h="251220">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法律问题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latin typeface="方正姚体" panose="02010601030101010101" pitchFamily="2" charset="-122"/>
                          <a:ea typeface="方正姚体" panose="02010601030101010101" pitchFamily="2" charset="-122"/>
                        </a:rPr>
                        <a:t>难以追责或事后救济</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09680548"/>
                  </a:ext>
                </a:extLst>
              </a:tr>
              <a:tr h="268657">
                <a:tc vMerge="1">
                  <a:txBody>
                    <a:bodyPr/>
                    <a:lstStyle/>
                    <a:p>
                      <a:endParaRPr lang="zh-CN" altLang="en-US"/>
                    </a:p>
                  </a:txBody>
                  <a:tcPr/>
                </a:tc>
                <a:tc>
                  <a:txBody>
                    <a:bodyPr/>
                    <a:lstStyle/>
                    <a:p>
                      <a:pPr algn="ctr">
                        <a:spcAft>
                          <a:spcPts val="0"/>
                        </a:spcAft>
                      </a:pPr>
                      <a:r>
                        <a:rPr lang="zh-CN" sz="1600" kern="0">
                          <a:effectLst/>
                          <a:latin typeface="方正姚体" panose="02010601030101010101" pitchFamily="2" charset="-122"/>
                          <a:ea typeface="方正姚体" panose="02010601030101010101" pitchFamily="2" charset="-122"/>
                        </a:rPr>
                        <a:t>意思表示真实性不足</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法律条文</a:t>
                      </a:r>
                      <a:r>
                        <a:rPr lang="en-US" sz="1600" kern="100">
                          <a:effectLst/>
                          <a:latin typeface="方正姚体" panose="02010601030101010101" pitchFamily="2" charset="-122"/>
                          <a:ea typeface="方正姚体" panose="02010601030101010101" pitchFamily="2" charset="-122"/>
                        </a:rPr>
                        <a:t>/</a:t>
                      </a:r>
                      <a:r>
                        <a:rPr lang="zh-CN" sz="1600" kern="100">
                          <a:effectLst/>
                          <a:latin typeface="方正姚体" panose="02010601030101010101" pitchFamily="2" charset="-122"/>
                          <a:ea typeface="方正姚体" panose="02010601030101010101" pitchFamily="2" charset="-122"/>
                        </a:rPr>
                        <a:t>商业逻辑</a:t>
                      </a:r>
                      <a:r>
                        <a:rPr lang="en-US" sz="1600" kern="100">
                          <a:effectLst/>
                          <a:latin typeface="方正姚体" panose="02010601030101010101" pitchFamily="2" charset="-122"/>
                          <a:ea typeface="方正姚体" panose="02010601030101010101" pitchFamily="2" charset="-122"/>
                        </a:rPr>
                        <a:t>/</a:t>
                      </a:r>
                      <a:r>
                        <a:rPr lang="zh-CN" sz="1600" kern="100">
                          <a:effectLst/>
                          <a:latin typeface="方正姚体" panose="02010601030101010101" pitchFamily="2" charset="-122"/>
                          <a:ea typeface="方正姚体" panose="02010601030101010101" pitchFamily="2" charset="-122"/>
                        </a:rPr>
                        <a:t>意向协定、</a:t>
                      </a:r>
                    </a:p>
                    <a:p>
                      <a:pPr algn="ctr">
                        <a:spcAft>
                          <a:spcPts val="0"/>
                        </a:spcAft>
                      </a:pPr>
                      <a:r>
                        <a:rPr lang="zh-CN" sz="1600" kern="100">
                          <a:effectLst/>
                          <a:latin typeface="方正姚体" panose="02010601030101010101" pitchFamily="2" charset="-122"/>
                          <a:ea typeface="方正姚体" panose="02010601030101010101" pitchFamily="2" charset="-122"/>
                        </a:rPr>
                        <a:t>情景</a:t>
                      </a:r>
                      <a:r>
                        <a:rPr lang="en-US" sz="1600" kern="100">
                          <a:effectLst/>
                          <a:latin typeface="方正姚体" panose="02010601030101010101" pitchFamily="2" charset="-122"/>
                          <a:ea typeface="方正姚体" panose="02010601030101010101" pitchFamily="2" charset="-122"/>
                        </a:rPr>
                        <a:t>—</a:t>
                      </a:r>
                      <a:r>
                        <a:rPr lang="zh-CN" sz="1600" kern="100">
                          <a:effectLst/>
                          <a:latin typeface="方正姚体" panose="02010601030101010101" pitchFamily="2" charset="-122"/>
                          <a:ea typeface="方正姚体" panose="02010601030101010101" pitchFamily="2" charset="-122"/>
                        </a:rPr>
                        <a:t>应对型规则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242987805"/>
                  </a:ext>
                </a:extLst>
              </a:tr>
              <a:tr h="257336">
                <a:tc vMerge="1">
                  <a:txBody>
                    <a:bodyPr/>
                    <a:lstStyle/>
                    <a:p>
                      <a:endParaRPr lang="zh-CN" altLang="en-US"/>
                    </a:p>
                  </a:txBody>
                  <a:tcPr/>
                </a:tc>
                <a:tc>
                  <a:txBody>
                    <a:bodyPr/>
                    <a:lstStyle/>
                    <a:p>
                      <a:pPr algn="ctr">
                        <a:spcAft>
                          <a:spcPts val="0"/>
                        </a:spcAft>
                      </a:pPr>
                      <a:r>
                        <a:rPr lang="zh-CN" sz="1600" kern="0" dirty="0">
                          <a:effectLst/>
                          <a:latin typeface="方正姚体" panose="02010601030101010101" pitchFamily="2" charset="-122"/>
                          <a:ea typeface="方正姚体" panose="02010601030101010101" pitchFamily="2" charset="-122"/>
                        </a:rPr>
                        <a:t>存在不可预见情形</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2387234086"/>
                  </a:ext>
                </a:extLst>
              </a:tr>
            </a:tbl>
          </a:graphicData>
        </a:graphic>
      </p:graphicFrame>
      <p:sp>
        <p:nvSpPr>
          <p:cNvPr id="8" name="左大括号 7">
            <a:extLst>
              <a:ext uri="{FF2B5EF4-FFF2-40B4-BE49-F238E27FC236}">
                <a16:creationId xmlns:a16="http://schemas.microsoft.com/office/drawing/2014/main" xmlns="" id="{3357CADB-4C77-478A-AEAB-F4BE632FFAFA}"/>
              </a:ext>
            </a:extLst>
          </p:cNvPr>
          <p:cNvSpPr/>
          <p:nvPr/>
        </p:nvSpPr>
        <p:spPr>
          <a:xfrm>
            <a:off x="1690466" y="2228388"/>
            <a:ext cx="146854" cy="972039"/>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xmlns="" id="{5D819D7B-0809-46C2-AB59-B6D1022C811A}"/>
              </a:ext>
            </a:extLst>
          </p:cNvPr>
          <p:cNvSpPr txBox="1"/>
          <p:nvPr/>
        </p:nvSpPr>
        <p:spPr>
          <a:xfrm>
            <a:off x="162048" y="2422019"/>
            <a:ext cx="1492392" cy="584775"/>
          </a:xfrm>
          <a:prstGeom prst="rect">
            <a:avLst/>
          </a:prstGeom>
          <a:noFill/>
        </p:spPr>
        <p:txBody>
          <a:bodyPr wrap="square" rtlCol="0">
            <a:spAutoFit/>
          </a:bodyPr>
          <a:lstStyle/>
          <a:p>
            <a:pPr algn="ctr"/>
            <a:r>
              <a:rPr lang="zh-CN" altLang="en-US" sz="1600" dirty="0">
                <a:latin typeface="方正姚体" panose="02010601030101010101" pitchFamily="2" charset="-122"/>
                <a:ea typeface="方正姚体" panose="02010601030101010101" pitchFamily="2" charset="-122"/>
              </a:rPr>
              <a:t>语言鸿沟</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导致翻译误差</a:t>
            </a:r>
          </a:p>
        </p:txBody>
      </p:sp>
      <p:sp>
        <p:nvSpPr>
          <p:cNvPr id="10" name="文本框 9">
            <a:extLst>
              <a:ext uri="{FF2B5EF4-FFF2-40B4-BE49-F238E27FC236}">
                <a16:creationId xmlns:a16="http://schemas.microsoft.com/office/drawing/2014/main" xmlns="" id="{5D3FA607-A28F-4363-896B-077C8B86D1A3}"/>
              </a:ext>
            </a:extLst>
          </p:cNvPr>
          <p:cNvSpPr txBox="1"/>
          <p:nvPr/>
        </p:nvSpPr>
        <p:spPr>
          <a:xfrm>
            <a:off x="1873346" y="1986975"/>
            <a:ext cx="7119587" cy="584775"/>
          </a:xfrm>
          <a:prstGeom prst="rect">
            <a:avLst/>
          </a:prstGeom>
          <a:noFill/>
        </p:spPr>
        <p:txBody>
          <a:bodyPr wrap="square" rtlCol="0">
            <a:spAutoFit/>
          </a:bodyPr>
          <a:lstStyle/>
          <a:p>
            <a:pPr algn="just"/>
            <a:r>
              <a:rPr lang="zh-CN" altLang="en-US" sz="1600" dirty="0">
                <a:solidFill>
                  <a:srgbClr val="FF0000"/>
                </a:solidFill>
                <a:latin typeface="方正姚体" panose="02010601030101010101" pitchFamily="2" charset="-122"/>
                <a:ea typeface="方正姚体" panose="02010601030101010101" pitchFamily="2" charset="-122"/>
              </a:rPr>
              <a:t>传统合约：</a:t>
            </a:r>
            <a:r>
              <a:rPr lang="zh-CN" altLang="en-US" sz="1600" dirty="0">
                <a:latin typeface="方正姚体" panose="02010601030101010101" pitchFamily="2" charset="-122"/>
                <a:ea typeface="方正姚体" panose="02010601030101010101" pitchFamily="2" charset="-122"/>
              </a:rPr>
              <a:t>湿代码，为了</a:t>
            </a:r>
            <a:r>
              <a:rPr lang="zh-CN" altLang="zh-CN" sz="1600" dirty="0">
                <a:latin typeface="方正姚体" panose="02010601030101010101" pitchFamily="2" charset="-122"/>
                <a:ea typeface="方正姚体" panose="02010601030101010101" pitchFamily="2" charset="-122"/>
              </a:rPr>
              <a:t>对各种无法精确预见的新案例或边缘案例实现高度的通用性，常使用一些微妙的、模糊的和灵活的语言在更高的抽象层次起草</a:t>
            </a:r>
            <a:r>
              <a:rPr lang="zh-CN" altLang="en-US" sz="1600" dirty="0">
                <a:latin typeface="方正姚体" panose="02010601030101010101" pitchFamily="2" charset="-122"/>
                <a:ea typeface="方正姚体" panose="02010601030101010101" pitchFamily="2" charset="-122"/>
              </a:rPr>
              <a:t>。</a:t>
            </a:r>
          </a:p>
        </p:txBody>
      </p:sp>
      <p:sp>
        <p:nvSpPr>
          <p:cNvPr id="11" name="文本框 10">
            <a:extLst>
              <a:ext uri="{FF2B5EF4-FFF2-40B4-BE49-F238E27FC236}">
                <a16:creationId xmlns:a16="http://schemas.microsoft.com/office/drawing/2014/main" xmlns="" id="{58E15DB2-68FA-422C-BC5A-5F8805075780}"/>
              </a:ext>
            </a:extLst>
          </p:cNvPr>
          <p:cNvSpPr txBox="1"/>
          <p:nvPr/>
        </p:nvSpPr>
        <p:spPr>
          <a:xfrm>
            <a:off x="1855712" y="2810781"/>
            <a:ext cx="7119587" cy="584775"/>
          </a:xfrm>
          <a:prstGeom prst="rect">
            <a:avLst/>
          </a:prstGeom>
          <a:noFill/>
        </p:spPr>
        <p:txBody>
          <a:bodyPr wrap="square" rtlCol="0">
            <a:spAutoFit/>
          </a:bodyPr>
          <a:lstStyle/>
          <a:p>
            <a:pPr algn="just"/>
            <a:r>
              <a:rPr lang="zh-CN" altLang="en-US" sz="1600" dirty="0">
                <a:solidFill>
                  <a:srgbClr val="FF0000"/>
                </a:solidFill>
                <a:latin typeface="方正姚体" panose="02010601030101010101" pitchFamily="2" charset="-122"/>
                <a:ea typeface="方正姚体" panose="02010601030101010101" pitchFamily="2" charset="-122"/>
              </a:rPr>
              <a:t>智能合约：</a:t>
            </a:r>
            <a:r>
              <a:rPr lang="zh-CN" altLang="en-US" sz="1600" dirty="0">
                <a:latin typeface="方正姚体" panose="02010601030101010101" pitchFamily="2" charset="-122"/>
                <a:ea typeface="方正姚体" panose="02010601030101010101" pitchFamily="2" charset="-122"/>
              </a:rPr>
              <a:t>干代码，</a:t>
            </a:r>
            <a:r>
              <a:rPr lang="zh-CN" altLang="zh-CN" sz="1600" dirty="0">
                <a:latin typeface="方正姚体" panose="02010601030101010101" pitchFamily="2" charset="-122"/>
                <a:ea typeface="方正姚体" panose="02010601030101010101" pitchFamily="2" charset="-122"/>
              </a:rPr>
              <a:t>为了降低系统的安全风险，须使用严格而正式的语言来描述定义明确的类别、预先定义的条件和精确规定的方法</a:t>
            </a:r>
            <a:r>
              <a:rPr lang="zh-CN" altLang="en-US" sz="1600" dirty="0">
                <a:latin typeface="方正姚体" panose="02010601030101010101" pitchFamily="2" charset="-122"/>
                <a:ea typeface="方正姚体" panose="02010601030101010101" pitchFamily="2" charset="-122"/>
              </a:rPr>
              <a:t>。</a:t>
            </a:r>
          </a:p>
        </p:txBody>
      </p:sp>
      <p:sp>
        <p:nvSpPr>
          <p:cNvPr id="15" name="左大括号 14">
            <a:extLst>
              <a:ext uri="{FF2B5EF4-FFF2-40B4-BE49-F238E27FC236}">
                <a16:creationId xmlns:a16="http://schemas.microsoft.com/office/drawing/2014/main" xmlns="" id="{E58E96D3-B639-4FCD-A7E4-D09DD01ECE1A}"/>
              </a:ext>
            </a:extLst>
          </p:cNvPr>
          <p:cNvSpPr/>
          <p:nvPr/>
        </p:nvSpPr>
        <p:spPr>
          <a:xfrm>
            <a:off x="3497222" y="3520230"/>
            <a:ext cx="182329" cy="1495439"/>
          </a:xfrm>
          <a:prstGeom prst="leftBrace">
            <a:avLst>
              <a:gd name="adj1" fmla="val 11815"/>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DCCED7ED-5C3C-43C7-B562-16D3D5575A25}"/>
              </a:ext>
            </a:extLst>
          </p:cNvPr>
          <p:cNvSpPr txBox="1"/>
          <p:nvPr/>
        </p:nvSpPr>
        <p:spPr>
          <a:xfrm>
            <a:off x="1817931" y="4059096"/>
            <a:ext cx="1623876" cy="338554"/>
          </a:xfrm>
          <a:prstGeom prst="rect">
            <a:avLst/>
          </a:prstGeom>
          <a:noFill/>
        </p:spPr>
        <p:txBody>
          <a:bodyPr wrap="square" rtlCol="0">
            <a:spAutoFit/>
          </a:bodyPr>
          <a:lstStyle/>
          <a:p>
            <a:pPr algn="ctr"/>
            <a:r>
              <a:rPr lang="zh-CN" altLang="en-US" sz="1600" dirty="0">
                <a:latin typeface="方正姚体" panose="02010601030101010101" pitchFamily="2" charset="-122"/>
                <a:ea typeface="方正姚体" panose="02010601030101010101" pitchFamily="2" charset="-122"/>
              </a:rPr>
              <a:t>可行的解决方案</a:t>
            </a:r>
          </a:p>
        </p:txBody>
      </p:sp>
      <p:sp>
        <p:nvSpPr>
          <p:cNvPr id="18" name="文本框 17">
            <a:extLst>
              <a:ext uri="{FF2B5EF4-FFF2-40B4-BE49-F238E27FC236}">
                <a16:creationId xmlns:a16="http://schemas.microsoft.com/office/drawing/2014/main" xmlns="" id="{629E99CE-F434-4087-A382-2F94247FDDA0}"/>
              </a:ext>
            </a:extLst>
          </p:cNvPr>
          <p:cNvSpPr txBox="1"/>
          <p:nvPr/>
        </p:nvSpPr>
        <p:spPr>
          <a:xfrm>
            <a:off x="3680102" y="3431214"/>
            <a:ext cx="2400035" cy="338554"/>
          </a:xfrm>
          <a:prstGeom prst="rect">
            <a:avLst/>
          </a:prstGeom>
          <a:noFill/>
        </p:spPr>
        <p:txBody>
          <a:bodyPr wrap="square" rtlCol="0">
            <a:spAutoFit/>
          </a:bodyPr>
          <a:lstStyle/>
          <a:p>
            <a:pPr algn="just"/>
            <a:r>
              <a:rPr lang="zh-CN" altLang="zh-CN" sz="1600" dirty="0">
                <a:latin typeface="方正姚体" panose="02010601030101010101" pitchFamily="2" charset="-122"/>
                <a:ea typeface="方正姚体" panose="02010601030101010101" pitchFamily="2" charset="-122"/>
              </a:rPr>
              <a:t>更具体的法律条文表述</a:t>
            </a:r>
            <a:endParaRPr lang="zh-CN" altLang="en-US" sz="1600" dirty="0">
              <a:latin typeface="方正姚体" panose="02010601030101010101" pitchFamily="2" charset="-122"/>
              <a:ea typeface="方正姚体" panose="02010601030101010101" pitchFamily="2" charset="-122"/>
            </a:endParaRPr>
          </a:p>
        </p:txBody>
      </p:sp>
      <p:sp>
        <p:nvSpPr>
          <p:cNvPr id="20" name="文本框 19">
            <a:extLst>
              <a:ext uri="{FF2B5EF4-FFF2-40B4-BE49-F238E27FC236}">
                <a16:creationId xmlns:a16="http://schemas.microsoft.com/office/drawing/2014/main" xmlns="" id="{A8D6B161-36F2-499B-A2E7-12D9290D2B42}"/>
              </a:ext>
            </a:extLst>
          </p:cNvPr>
          <p:cNvSpPr txBox="1"/>
          <p:nvPr/>
        </p:nvSpPr>
        <p:spPr>
          <a:xfrm>
            <a:off x="3679551" y="3738711"/>
            <a:ext cx="2364008" cy="338554"/>
          </a:xfrm>
          <a:prstGeom prst="rect">
            <a:avLst/>
          </a:prstGeom>
          <a:noFill/>
        </p:spPr>
        <p:txBody>
          <a:bodyPr wrap="square" rtlCol="0">
            <a:spAutoFit/>
          </a:bodyPr>
          <a:lstStyle/>
          <a:p>
            <a:pPr algn="just"/>
            <a:r>
              <a:rPr lang="zh-CN" altLang="zh-CN" sz="1600" dirty="0">
                <a:latin typeface="方正姚体" panose="02010601030101010101" pitchFamily="2" charset="-122"/>
                <a:ea typeface="方正姚体" panose="02010601030101010101" pitchFamily="2" charset="-122"/>
              </a:rPr>
              <a:t>更全面的技术规则补充</a:t>
            </a:r>
            <a:endParaRPr lang="zh-CN" altLang="en-US" sz="1600" dirty="0">
              <a:latin typeface="方正姚体" panose="02010601030101010101" pitchFamily="2" charset="-122"/>
              <a:ea typeface="方正姚体" panose="02010601030101010101" pitchFamily="2" charset="-122"/>
            </a:endParaRPr>
          </a:p>
        </p:txBody>
      </p:sp>
      <p:sp>
        <p:nvSpPr>
          <p:cNvPr id="21" name="文本框 17">
            <a:extLst>
              <a:ext uri="{FF2B5EF4-FFF2-40B4-BE49-F238E27FC236}">
                <a16:creationId xmlns:a16="http://schemas.microsoft.com/office/drawing/2014/main" xmlns="" id="{629E99CE-F434-4087-A382-2F94247FDDA0}"/>
              </a:ext>
            </a:extLst>
          </p:cNvPr>
          <p:cNvSpPr txBox="1"/>
          <p:nvPr/>
        </p:nvSpPr>
        <p:spPr>
          <a:xfrm>
            <a:off x="3679551" y="4059096"/>
            <a:ext cx="2501168" cy="338554"/>
          </a:xfrm>
          <a:prstGeom prst="rect">
            <a:avLst/>
          </a:prstGeom>
          <a:noFill/>
        </p:spPr>
        <p:txBody>
          <a:bodyPr wrap="square" rtlCol="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pPr algn="just"/>
            <a:r>
              <a:rPr lang="zh-CN" altLang="zh-CN" sz="1600" dirty="0">
                <a:latin typeface="方正姚体" panose="02010601030101010101" pitchFamily="2" charset="-122"/>
                <a:ea typeface="方正姚体" panose="02010601030101010101" pitchFamily="2" charset="-122"/>
              </a:rPr>
              <a:t>规范的语言转化方法</a:t>
            </a:r>
            <a:endParaRPr lang="zh-CN" altLang="en-US" sz="1600" dirty="0">
              <a:latin typeface="方正姚体" panose="02010601030101010101" pitchFamily="2" charset="-122"/>
              <a:ea typeface="方正姚体" panose="02010601030101010101" pitchFamily="2" charset="-122"/>
            </a:endParaRPr>
          </a:p>
        </p:txBody>
      </p:sp>
      <p:sp>
        <p:nvSpPr>
          <p:cNvPr id="22" name="文本框 17">
            <a:extLst>
              <a:ext uri="{FF2B5EF4-FFF2-40B4-BE49-F238E27FC236}">
                <a16:creationId xmlns:a16="http://schemas.microsoft.com/office/drawing/2014/main" xmlns="" id="{629E99CE-F434-4087-A382-2F94247FDDA0}"/>
              </a:ext>
            </a:extLst>
          </p:cNvPr>
          <p:cNvSpPr txBox="1"/>
          <p:nvPr/>
        </p:nvSpPr>
        <p:spPr>
          <a:xfrm>
            <a:off x="3679551" y="4379962"/>
            <a:ext cx="2263424" cy="338554"/>
          </a:xfrm>
          <a:prstGeom prst="rect">
            <a:avLst/>
          </a:prstGeom>
          <a:noFill/>
        </p:spPr>
        <p:txBody>
          <a:bodyPr wrap="square" rtlCol="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pPr algn="just"/>
            <a:r>
              <a:rPr lang="zh-CN" altLang="zh-CN" sz="1600" dirty="0">
                <a:latin typeface="方正姚体" panose="02010601030101010101" pitchFamily="2" charset="-122"/>
                <a:ea typeface="方正姚体" panose="02010601030101010101" pitchFamily="2" charset="-122"/>
              </a:rPr>
              <a:t>有效的合约法律审计</a:t>
            </a:r>
            <a:endParaRPr lang="zh-CN" altLang="en-US" sz="1600" dirty="0">
              <a:latin typeface="方正姚体" panose="02010601030101010101" pitchFamily="2" charset="-122"/>
              <a:ea typeface="方正姚体" panose="02010601030101010101" pitchFamily="2" charset="-122"/>
            </a:endParaRPr>
          </a:p>
        </p:txBody>
      </p:sp>
      <p:sp>
        <p:nvSpPr>
          <p:cNvPr id="23" name="文本框 17">
            <a:extLst>
              <a:ext uri="{FF2B5EF4-FFF2-40B4-BE49-F238E27FC236}">
                <a16:creationId xmlns:a16="http://schemas.microsoft.com/office/drawing/2014/main" xmlns="" id="{CAEDB8B8-AC0D-4434-9CB2-827C8DB243BF}"/>
              </a:ext>
            </a:extLst>
          </p:cNvPr>
          <p:cNvSpPr txBox="1"/>
          <p:nvPr/>
        </p:nvSpPr>
        <p:spPr>
          <a:xfrm>
            <a:off x="3679551" y="4706691"/>
            <a:ext cx="3415569" cy="338554"/>
          </a:xfrm>
          <a:prstGeom prst="rect">
            <a:avLst/>
          </a:prstGeom>
          <a:noFill/>
        </p:spPr>
        <p:txBody>
          <a:bodyPr wrap="square" rtlCol="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pPr algn="just"/>
            <a:r>
              <a:rPr lang="zh-CN" altLang="zh-CN" sz="1600" dirty="0">
                <a:latin typeface="方正姚体" panose="02010601030101010101" pitchFamily="2" charset="-122"/>
                <a:ea typeface="方正姚体" panose="02010601030101010101" pitchFamily="2" charset="-122"/>
              </a:rPr>
              <a:t>智能层构建的多代理系统</a:t>
            </a:r>
            <a:r>
              <a:rPr lang="en-US"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人工智能</a:t>
            </a:r>
          </a:p>
        </p:txBody>
      </p:sp>
    </p:spTree>
    <p:extLst>
      <p:ext uri="{BB962C8B-B14F-4D97-AF65-F5344CB8AC3E}">
        <p14:creationId xmlns:p14="http://schemas.microsoft.com/office/powerpoint/2010/main" val="2172748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机制设计问题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2" name="表格 1">
            <a:extLst>
              <a:ext uri="{FF2B5EF4-FFF2-40B4-BE49-F238E27FC236}">
                <a16:creationId xmlns:a16="http://schemas.microsoft.com/office/drawing/2014/main" xmlns="" id="{BEFE3F63-0CAC-42F9-A248-4051A33F6958}"/>
              </a:ext>
            </a:extLst>
          </p:cNvPr>
          <p:cNvGraphicFramePr>
            <a:graphicFrameLocks noGrp="1"/>
          </p:cNvGraphicFramePr>
          <p:nvPr/>
        </p:nvGraphicFramePr>
        <p:xfrm>
          <a:off x="389311" y="748342"/>
          <a:ext cx="8365378" cy="569605"/>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776061486"/>
                    </a:ext>
                  </a:extLst>
                </a:gridCol>
                <a:gridCol w="2242070">
                  <a:extLst>
                    <a:ext uri="{9D8B030D-6E8A-4147-A177-3AD203B41FA5}">
                      <a16:colId xmlns:a16="http://schemas.microsoft.com/office/drawing/2014/main" xmlns="" val="2634439247"/>
                    </a:ext>
                  </a:extLst>
                </a:gridCol>
                <a:gridCol w="3456887">
                  <a:extLst>
                    <a:ext uri="{9D8B030D-6E8A-4147-A177-3AD203B41FA5}">
                      <a16:colId xmlns:a16="http://schemas.microsoft.com/office/drawing/2014/main" xmlns="" val="1905829959"/>
                    </a:ext>
                  </a:extLst>
                </a:gridCol>
                <a:gridCol w="1154085">
                  <a:extLst>
                    <a:ext uri="{9D8B030D-6E8A-4147-A177-3AD203B41FA5}">
                      <a16:colId xmlns:a16="http://schemas.microsoft.com/office/drawing/2014/main" xmlns="" val="59571327"/>
                    </a:ext>
                  </a:extLst>
                </a:gridCol>
              </a:tblGrid>
              <a:tr h="325765">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64640818"/>
                  </a:ext>
                </a:extLst>
              </a:tr>
              <a:tr h="226098">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机制设计问题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机制设计</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运维层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185807986"/>
                  </a:ext>
                </a:extLst>
              </a:tr>
            </a:tbl>
          </a:graphicData>
        </a:graphic>
      </p:graphicFrame>
      <p:sp>
        <p:nvSpPr>
          <p:cNvPr id="3" name="矩形 2">
            <a:extLst>
              <a:ext uri="{FF2B5EF4-FFF2-40B4-BE49-F238E27FC236}">
                <a16:creationId xmlns:a16="http://schemas.microsoft.com/office/drawing/2014/main" xmlns="" id="{AEC1C60B-C5AD-45DC-93DE-3699D498B420}"/>
              </a:ext>
            </a:extLst>
          </p:cNvPr>
          <p:cNvSpPr/>
          <p:nvPr/>
        </p:nvSpPr>
        <p:spPr>
          <a:xfrm>
            <a:off x="312593" y="1478899"/>
            <a:ext cx="8365378" cy="584775"/>
          </a:xfrm>
          <a:prstGeom prst="rect">
            <a:avLst/>
          </a:prstGeom>
        </p:spPr>
        <p:txBody>
          <a:bodyPr wrap="square">
            <a:spAutoFit/>
          </a:bodyPr>
          <a:lstStyle/>
          <a:p>
            <a:r>
              <a:rPr lang="en-US" altLang="zh-CN" sz="1600" dirty="0">
                <a:latin typeface="方正姚体" panose="02010601030101010101" pitchFamily="2" charset="-122"/>
                <a:ea typeface="方正姚体" panose="02010601030101010101" pitchFamily="2" charset="-122"/>
              </a:rPr>
              <a:t>     </a:t>
            </a:r>
            <a:r>
              <a:rPr lang="zh-CN" altLang="zh-CN" sz="1600" dirty="0">
                <a:latin typeface="方正姚体" panose="02010601030101010101" pitchFamily="2" charset="-122"/>
                <a:ea typeface="方正姚体" panose="02010601030101010101" pitchFamily="2" charset="-122"/>
              </a:rPr>
              <a:t>机制设计理论是研究在自由选择、自愿交换、信息不完全及决策分散化的条件下，通过设计一套机制（规则或制度）来达到既定目标的理论。</a:t>
            </a:r>
            <a:r>
              <a:rPr lang="zh-CN" altLang="en-US" sz="1600" dirty="0">
                <a:latin typeface="方正姚体" panose="02010601030101010101" pitchFamily="2" charset="-122"/>
                <a:ea typeface="方正姚体" panose="02010601030101010101" pitchFamily="2" charset="-122"/>
              </a:rPr>
              <a:t>经济机制、激励机制、博弈机制</a:t>
            </a:r>
            <a:r>
              <a:rPr lang="en-US" altLang="zh-CN" sz="1600" dirty="0">
                <a:latin typeface="方正姚体" panose="02010601030101010101" pitchFamily="2" charset="-122"/>
                <a:ea typeface="方正姚体" panose="02010601030101010101" pitchFamily="2" charset="-122"/>
              </a:rPr>
              <a:t>…</a:t>
            </a:r>
            <a:endParaRPr lang="zh-CN" altLang="en-US" sz="1600" dirty="0">
              <a:latin typeface="方正姚体" panose="02010601030101010101" pitchFamily="2" charset="-122"/>
              <a:ea typeface="方正姚体" panose="02010601030101010101" pitchFamily="2" charset="-122"/>
            </a:endParaRPr>
          </a:p>
        </p:txBody>
      </p:sp>
      <p:pic>
        <p:nvPicPr>
          <p:cNvPr id="4" name="图片 3">
            <a:extLst>
              <a:ext uri="{FF2B5EF4-FFF2-40B4-BE49-F238E27FC236}">
                <a16:creationId xmlns:a16="http://schemas.microsoft.com/office/drawing/2014/main" xmlns="" id="{1FF09D51-07FE-4410-9F51-557ED412A643}"/>
              </a:ext>
            </a:extLst>
          </p:cNvPr>
          <p:cNvPicPr>
            <a:picLocks noChangeAspect="1"/>
          </p:cNvPicPr>
          <p:nvPr/>
        </p:nvPicPr>
        <p:blipFill>
          <a:blip r:embed="rId3"/>
          <a:stretch>
            <a:fillRect/>
          </a:stretch>
        </p:blipFill>
        <p:spPr>
          <a:xfrm>
            <a:off x="389311" y="2224626"/>
            <a:ext cx="4226242" cy="2708140"/>
          </a:xfrm>
          <a:prstGeom prst="rect">
            <a:avLst/>
          </a:prstGeom>
        </p:spPr>
      </p:pic>
      <p:sp>
        <p:nvSpPr>
          <p:cNvPr id="5" name="矩形 4">
            <a:extLst>
              <a:ext uri="{FF2B5EF4-FFF2-40B4-BE49-F238E27FC236}">
                <a16:creationId xmlns:a16="http://schemas.microsoft.com/office/drawing/2014/main" xmlns="" id="{8AA59099-7CD5-457C-86A8-48DF0ABD91D9}"/>
              </a:ext>
            </a:extLst>
          </p:cNvPr>
          <p:cNvSpPr/>
          <p:nvPr/>
        </p:nvSpPr>
        <p:spPr>
          <a:xfrm>
            <a:off x="4702740" y="2063674"/>
            <a:ext cx="4336558" cy="1569660"/>
          </a:xfrm>
          <a:prstGeom prst="rect">
            <a:avLst/>
          </a:prstGeom>
        </p:spPr>
        <p:txBody>
          <a:bodyPr wrap="square">
            <a:spAutoFit/>
          </a:bodyPr>
          <a:lstStyle/>
          <a:p>
            <a:r>
              <a:rPr lang="zh-CN" altLang="en-US" sz="1600" dirty="0">
                <a:latin typeface="方正姚体" panose="02010601030101010101" pitchFamily="2" charset="-122"/>
                <a:ea typeface="方正姚体" panose="02010601030101010101" pitchFamily="2" charset="-122"/>
              </a:rPr>
              <a:t>众所周知，非对称信息容易造成资源配置的帕累托无效率，这是组织设计中的核心难题。</a:t>
            </a:r>
            <a:r>
              <a:rPr lang="zh-CN" altLang="zh-CN" sz="1600" dirty="0">
                <a:latin typeface="方正姚体" panose="02010601030101010101" pitchFamily="2" charset="-122"/>
                <a:ea typeface="方正姚体" panose="02010601030101010101" pitchFamily="2" charset="-122"/>
              </a:rPr>
              <a:t>借助于机制设计理论，设计者可以通过设计一组激励机制来减少或避免效率损失，从而使得参与者的个体利益与组织或社会的整体利益相一致，实现</a:t>
            </a:r>
            <a:r>
              <a:rPr lang="zh-CN" altLang="zh-CN" sz="1600" dirty="0">
                <a:solidFill>
                  <a:srgbClr val="FF0000"/>
                </a:solidFill>
                <a:latin typeface="方正姚体" panose="02010601030101010101" pitchFamily="2" charset="-122"/>
                <a:ea typeface="方正姚体" panose="02010601030101010101" pitchFamily="2" charset="-122"/>
              </a:rPr>
              <a:t>激励相容</a:t>
            </a:r>
            <a:r>
              <a:rPr lang="en-US" altLang="zh-CN" sz="1600" dirty="0">
                <a:solidFill>
                  <a:srgbClr val="FF0000"/>
                </a:solidFill>
                <a:latin typeface="方正姚体" panose="02010601030101010101" pitchFamily="2" charset="-122"/>
                <a:ea typeface="方正姚体" panose="02010601030101010101" pitchFamily="2" charset="-122"/>
              </a:rPr>
              <a:t>(</a:t>
            </a:r>
            <a:r>
              <a:rPr lang="en-US" altLang="zh-CN" sz="1600" dirty="0">
                <a:solidFill>
                  <a:srgbClr val="FF0000"/>
                </a:solidFill>
                <a:latin typeface="Times New Roman" panose="02020603050405020304" pitchFamily="18" charset="0"/>
                <a:ea typeface="方正姚体" panose="02010601030101010101" pitchFamily="2" charset="-122"/>
                <a:cs typeface="Times New Roman" panose="02020603050405020304" pitchFamily="18" charset="0"/>
              </a:rPr>
              <a:t>Incentive compatibility</a:t>
            </a:r>
            <a:r>
              <a:rPr lang="en-US" altLang="zh-CN" sz="1600" dirty="0">
                <a:solidFill>
                  <a:srgbClr val="FF0000"/>
                </a:solidFill>
                <a:latin typeface="方正姚体" panose="02010601030101010101" pitchFamily="2" charset="-122"/>
                <a:ea typeface="方正姚体" panose="02010601030101010101" pitchFamily="2" charset="-122"/>
              </a:rPr>
              <a:t>)</a:t>
            </a:r>
            <a:endParaRPr lang="zh-CN" altLang="en-US" sz="1600" dirty="0">
              <a:latin typeface="方正姚体" panose="02010601030101010101" pitchFamily="2" charset="-122"/>
              <a:ea typeface="方正姚体" panose="02010601030101010101" pitchFamily="2" charset="-122"/>
            </a:endParaRPr>
          </a:p>
        </p:txBody>
      </p:sp>
      <p:sp>
        <p:nvSpPr>
          <p:cNvPr id="6" name="矩形 5">
            <a:extLst>
              <a:ext uri="{FF2B5EF4-FFF2-40B4-BE49-F238E27FC236}">
                <a16:creationId xmlns:a16="http://schemas.microsoft.com/office/drawing/2014/main" xmlns="" id="{3E4A0864-90D1-4ECA-8545-2352F0CDF178}"/>
              </a:ext>
            </a:extLst>
          </p:cNvPr>
          <p:cNvSpPr/>
          <p:nvPr/>
        </p:nvSpPr>
        <p:spPr>
          <a:xfrm>
            <a:off x="4702739" y="3768610"/>
            <a:ext cx="4051949" cy="1077218"/>
          </a:xfrm>
          <a:prstGeom prst="rect">
            <a:avLst/>
          </a:prstGeom>
        </p:spPr>
        <p:txBody>
          <a:bodyPr wrap="square">
            <a:spAutoFit/>
          </a:bodyPr>
          <a:lstStyle/>
          <a:p>
            <a:r>
              <a:rPr lang="zh-CN" altLang="zh-CN" sz="1600" dirty="0">
                <a:latin typeface="方正姚体" panose="02010601030101010101" pitchFamily="2" charset="-122"/>
                <a:ea typeface="方正姚体" panose="02010601030101010101" pitchFamily="2" charset="-122"/>
              </a:rPr>
              <a:t>对于智能合约而言，机制设计可以决定智能合约</a:t>
            </a:r>
            <a:r>
              <a:rPr lang="zh-CN" altLang="zh-CN" sz="1600" dirty="0">
                <a:solidFill>
                  <a:srgbClr val="FF0000"/>
                </a:solidFill>
                <a:latin typeface="方正姚体" panose="02010601030101010101" pitchFamily="2" charset="-122"/>
                <a:ea typeface="方正姚体" panose="02010601030101010101" pitchFamily="2" charset="-122"/>
              </a:rPr>
              <a:t>实现其目标功能的方式</a:t>
            </a:r>
            <a:r>
              <a:rPr lang="zh-CN" altLang="zh-CN" sz="1600" dirty="0">
                <a:latin typeface="方正姚体" panose="02010601030101010101" pitchFamily="2" charset="-122"/>
                <a:ea typeface="方正姚体" panose="02010601030101010101" pitchFamily="2" charset="-122"/>
              </a:rPr>
              <a:t>，不同的制度安排和组织结构在交易费用、激励效果和资源配置效率等方面将产生重要影响</a:t>
            </a:r>
            <a:r>
              <a:rPr lang="zh-CN" altLang="en-US" sz="1600" dirty="0">
                <a:latin typeface="方正姚体" panose="02010601030101010101" pitchFamily="2" charset="-122"/>
                <a:ea typeface="方正姚体" panose="02010601030101010101" pitchFamily="2" charset="-122"/>
              </a:rPr>
              <a:t>。</a:t>
            </a:r>
          </a:p>
        </p:txBody>
      </p:sp>
    </p:spTree>
    <p:extLst>
      <p:ext uri="{BB962C8B-B14F-4D97-AF65-F5344CB8AC3E}">
        <p14:creationId xmlns:p14="http://schemas.microsoft.com/office/powerpoint/2010/main" val="2187383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性能问题</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2" name="表格 1">
            <a:extLst>
              <a:ext uri="{FF2B5EF4-FFF2-40B4-BE49-F238E27FC236}">
                <a16:creationId xmlns:a16="http://schemas.microsoft.com/office/drawing/2014/main" xmlns="" id="{AF356083-CECD-4C29-AD07-128AA9250125}"/>
              </a:ext>
            </a:extLst>
          </p:cNvPr>
          <p:cNvGraphicFramePr>
            <a:graphicFrameLocks noGrp="1"/>
          </p:cNvGraphicFramePr>
          <p:nvPr/>
        </p:nvGraphicFramePr>
        <p:xfrm>
          <a:off x="389311" y="797465"/>
          <a:ext cx="8365378" cy="1209770"/>
        </p:xfrm>
        <a:graphic>
          <a:graphicData uri="http://schemas.openxmlformats.org/drawingml/2006/table">
            <a:tbl>
              <a:tblPr firstRow="1" firstCol="1" bandRow="1">
                <a:tableStyleId>{5C22544A-7EE6-4342-B048-85BDC9FD1C3A}</a:tableStyleId>
              </a:tblPr>
              <a:tblGrid>
                <a:gridCol w="1512336">
                  <a:extLst>
                    <a:ext uri="{9D8B030D-6E8A-4147-A177-3AD203B41FA5}">
                      <a16:colId xmlns:a16="http://schemas.microsoft.com/office/drawing/2014/main" xmlns="" val="2159850239"/>
                    </a:ext>
                  </a:extLst>
                </a:gridCol>
                <a:gridCol w="2242070">
                  <a:extLst>
                    <a:ext uri="{9D8B030D-6E8A-4147-A177-3AD203B41FA5}">
                      <a16:colId xmlns:a16="http://schemas.microsoft.com/office/drawing/2014/main" xmlns="" val="3133833731"/>
                    </a:ext>
                  </a:extLst>
                </a:gridCol>
                <a:gridCol w="3456887">
                  <a:extLst>
                    <a:ext uri="{9D8B030D-6E8A-4147-A177-3AD203B41FA5}">
                      <a16:colId xmlns:a16="http://schemas.microsoft.com/office/drawing/2014/main" xmlns="" val="3598160628"/>
                    </a:ext>
                  </a:extLst>
                </a:gridCol>
                <a:gridCol w="1154085">
                  <a:extLst>
                    <a:ext uri="{9D8B030D-6E8A-4147-A177-3AD203B41FA5}">
                      <a16:colId xmlns:a16="http://schemas.microsoft.com/office/drawing/2014/main" xmlns="" val="2103430093"/>
                    </a:ext>
                  </a:extLst>
                </a:gridCol>
              </a:tblGrid>
              <a:tr h="325765">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研究挑战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典型问题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涉及到的模型要素</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要素层次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25081051"/>
                  </a:ext>
                </a:extLst>
              </a:tr>
              <a:tr h="335474">
                <a:tc rowSpan="3">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性能问题</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区块链性能问题</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分布式账本及其关键技术</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基础设施层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394750241"/>
                  </a:ext>
                </a:extLst>
              </a:tr>
              <a:tr h="261175">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待优化的智能合约</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情景</a:t>
                      </a:r>
                      <a:r>
                        <a:rPr lang="en-US" sz="1600" kern="100" dirty="0">
                          <a:effectLst/>
                          <a:latin typeface="方正姚体" panose="02010601030101010101" pitchFamily="2" charset="-122"/>
                          <a:ea typeface="方正姚体" panose="02010601030101010101" pitchFamily="2" charset="-122"/>
                        </a:rPr>
                        <a:t>—</a:t>
                      </a:r>
                      <a:r>
                        <a:rPr lang="zh-CN" sz="1600" kern="100" dirty="0">
                          <a:effectLst/>
                          <a:latin typeface="方正姚体" panose="02010601030101010101" pitchFamily="2" charset="-122"/>
                          <a:ea typeface="方正姚体" panose="02010601030101010101" pitchFamily="2" charset="-122"/>
                        </a:rPr>
                        <a:t>应对型规则</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合约层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660494244"/>
                  </a:ext>
                </a:extLst>
              </a:tr>
              <a:tr h="287356">
                <a:tc vMerge="1">
                  <a:txBody>
                    <a:bodyPr/>
                    <a:lstStyle/>
                    <a:p>
                      <a:endParaRPr lang="zh-CN" altLang="en-US"/>
                    </a:p>
                  </a:txBody>
                  <a:tcP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待优化的机制设计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方正姚体" panose="02010601030101010101" pitchFamily="2" charset="-122"/>
                          <a:ea typeface="方正姚体" panose="02010601030101010101" pitchFamily="2" charset="-122"/>
                        </a:rPr>
                        <a:t>机制设计</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latin typeface="方正姚体" panose="02010601030101010101" pitchFamily="2" charset="-122"/>
                          <a:ea typeface="方正姚体" panose="02010601030101010101" pitchFamily="2" charset="-122"/>
                        </a:rPr>
                        <a:t>运维层</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497261591"/>
                  </a:ext>
                </a:extLst>
              </a:tr>
            </a:tbl>
          </a:graphicData>
        </a:graphic>
      </p:graphicFrame>
      <p:sp>
        <p:nvSpPr>
          <p:cNvPr id="4" name="矩形 3">
            <a:extLst>
              <a:ext uri="{FF2B5EF4-FFF2-40B4-BE49-F238E27FC236}">
                <a16:creationId xmlns:a16="http://schemas.microsoft.com/office/drawing/2014/main" xmlns="" id="{6914A1FE-B850-4BF5-AE01-ED6BF5A0FBBF}"/>
              </a:ext>
            </a:extLst>
          </p:cNvPr>
          <p:cNvSpPr/>
          <p:nvPr/>
        </p:nvSpPr>
        <p:spPr>
          <a:xfrm>
            <a:off x="7255073" y="2214902"/>
            <a:ext cx="1422584" cy="2800767"/>
          </a:xfrm>
          <a:prstGeom prst="rect">
            <a:avLst/>
          </a:prstGeom>
        </p:spPr>
        <p:txBody>
          <a:bodyPr wrap="square">
            <a:spAutoFit/>
          </a:bodyPr>
          <a:lstStyle/>
          <a:p>
            <a:r>
              <a:rPr lang="zh-CN" altLang="en-US" sz="1600" dirty="0">
                <a:latin typeface="方正姚体" panose="02010601030101010101" pitchFamily="2" charset="-122"/>
                <a:ea typeface="方正姚体" panose="02010601030101010101" pitchFamily="2" charset="-122"/>
              </a:rPr>
              <a:t>   布朗大学的</a:t>
            </a:r>
            <a:r>
              <a:rPr lang="en-US" altLang="zh-CN" sz="1600" dirty="0">
                <a:latin typeface="方正姚体" panose="02010601030101010101" pitchFamily="2" charset="-122"/>
                <a:ea typeface="方正姚体" panose="02010601030101010101" pitchFamily="2" charset="-122"/>
              </a:rPr>
              <a:t>Dickerson</a:t>
            </a:r>
            <a:r>
              <a:rPr lang="zh-CN" altLang="zh-CN" sz="1600" dirty="0">
                <a:latin typeface="方正姚体" panose="02010601030101010101" pitchFamily="2" charset="-122"/>
                <a:ea typeface="方正姚体" panose="02010601030101010101" pitchFamily="2" charset="-122"/>
              </a:rPr>
              <a:t>等提出</a:t>
            </a:r>
            <a:r>
              <a:rPr lang="zh-CN" altLang="en-US" sz="1600" dirty="0">
                <a:latin typeface="方正姚体" panose="02010601030101010101" pitchFamily="2" charset="-122"/>
                <a:ea typeface="方正姚体" panose="02010601030101010101" pitchFamily="2" charset="-122"/>
              </a:rPr>
              <a:t>的</a:t>
            </a:r>
            <a:r>
              <a:rPr lang="zh-CN" altLang="zh-CN" sz="1600" dirty="0">
                <a:latin typeface="方正姚体" panose="02010601030101010101" pitchFamily="2" charset="-122"/>
                <a:ea typeface="方正姚体" panose="02010601030101010101" pitchFamily="2" charset="-122"/>
              </a:rPr>
              <a:t>一种智能合约并行执行框架，允许独立非冲突的合约同时进行，从而提高系统吞吐量，改善智能合约执行性能</a:t>
            </a:r>
            <a:r>
              <a:rPr lang="zh-CN" altLang="en-US" sz="1600" dirty="0">
                <a:latin typeface="方正姚体" panose="02010601030101010101" pitchFamily="2" charset="-122"/>
                <a:ea typeface="方正姚体" panose="02010601030101010101" pitchFamily="2" charset="-122"/>
              </a:rPr>
              <a:t>。</a:t>
            </a:r>
          </a:p>
        </p:txBody>
      </p:sp>
      <p:pic>
        <p:nvPicPr>
          <p:cNvPr id="5" name="图片 4">
            <a:extLst>
              <a:ext uri="{FF2B5EF4-FFF2-40B4-BE49-F238E27FC236}">
                <a16:creationId xmlns:a16="http://schemas.microsoft.com/office/drawing/2014/main" xmlns="" id="{C97F8A92-560D-4DEB-B2BA-C30D07D8F9ED}"/>
              </a:ext>
            </a:extLst>
          </p:cNvPr>
          <p:cNvPicPr>
            <a:picLocks noChangeAspect="1"/>
          </p:cNvPicPr>
          <p:nvPr/>
        </p:nvPicPr>
        <p:blipFill>
          <a:blip r:embed="rId3"/>
          <a:stretch>
            <a:fillRect/>
          </a:stretch>
        </p:blipFill>
        <p:spPr>
          <a:xfrm>
            <a:off x="389311" y="2177117"/>
            <a:ext cx="6610921" cy="2808606"/>
          </a:xfrm>
          <a:prstGeom prst="rect">
            <a:avLst/>
          </a:prstGeom>
        </p:spPr>
      </p:pic>
    </p:spTree>
    <p:extLst>
      <p:ext uri="{BB962C8B-B14F-4D97-AF65-F5344CB8AC3E}">
        <p14:creationId xmlns:p14="http://schemas.microsoft.com/office/powerpoint/2010/main" val="141739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智能合约的起源</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xmlns="" id="{28B40E6A-B6A7-43CB-9775-DF83FBBF59DE}"/>
              </a:ext>
            </a:extLst>
          </p:cNvPr>
          <p:cNvPicPr/>
          <p:nvPr/>
        </p:nvPicPr>
        <p:blipFill>
          <a:blip r:embed="rId3">
            <a:extLst>
              <a:ext uri="{28A0092B-C50C-407E-A947-70E740481C1C}">
                <a14:useLocalDpi xmlns:a14="http://schemas.microsoft.com/office/drawing/2010/main" val="0"/>
              </a:ext>
            </a:extLst>
          </a:blip>
          <a:stretch>
            <a:fillRect/>
          </a:stretch>
        </p:blipFill>
        <p:spPr>
          <a:xfrm>
            <a:off x="450111" y="767272"/>
            <a:ext cx="2143125" cy="2143125"/>
          </a:xfrm>
          <a:prstGeom prst="rect">
            <a:avLst/>
          </a:prstGeom>
        </p:spPr>
      </p:pic>
      <p:sp>
        <p:nvSpPr>
          <p:cNvPr id="2" name="矩形 1">
            <a:extLst>
              <a:ext uri="{FF2B5EF4-FFF2-40B4-BE49-F238E27FC236}">
                <a16:creationId xmlns:a16="http://schemas.microsoft.com/office/drawing/2014/main" xmlns="" id="{AB89CABC-A922-42E2-8AB0-1AFE3DE33956}"/>
              </a:ext>
            </a:extLst>
          </p:cNvPr>
          <p:cNvSpPr/>
          <p:nvPr/>
        </p:nvSpPr>
        <p:spPr>
          <a:xfrm>
            <a:off x="173186" y="3026624"/>
            <a:ext cx="4572000" cy="692497"/>
          </a:xfrm>
          <a:prstGeom prst="rect">
            <a:avLst/>
          </a:prstGeom>
        </p:spPr>
        <p:txBody>
          <a:bodyPr>
            <a:spAutoFit/>
          </a:bodyPr>
          <a:lstStyle/>
          <a:p>
            <a:r>
              <a:rPr lang="zh-CN" altLang="en-US" dirty="0">
                <a:solidFill>
                  <a:srgbClr val="0070C0"/>
                </a:solidFill>
                <a:latin typeface="方正姚体" panose="02010601030101010101" pitchFamily="2" charset="-122"/>
                <a:ea typeface="方正姚体" panose="02010601030101010101" pitchFamily="2" charset="-122"/>
              </a:rPr>
              <a:t>尼克·萨博（Nick Szabo） </a:t>
            </a:r>
            <a:r>
              <a:rPr lang="zh-CN" altLang="en-US" dirty="0">
                <a:latin typeface="方正姚体" panose="02010601030101010101" pitchFamily="2" charset="-122"/>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r>
              <a:rPr lang="zh-CN" altLang="en-US" dirty="0">
                <a:latin typeface="方正姚体" panose="02010601030101010101" pitchFamily="2" charset="-122"/>
                <a:ea typeface="方正姚体" panose="02010601030101010101" pitchFamily="2" charset="-122"/>
              </a:rPr>
              <a:t>美国计算机科学家，</a:t>
            </a:r>
            <a:endParaRPr lang="en-US" altLang="zh-CN" dirty="0">
              <a:latin typeface="方正姚体" panose="02010601030101010101" pitchFamily="2" charset="-122"/>
              <a:ea typeface="方正姚体" panose="02010601030101010101" pitchFamily="2" charset="-122"/>
            </a:endParaRPr>
          </a:p>
          <a:p>
            <a:r>
              <a:rPr lang="zh-CN" altLang="en-US" dirty="0">
                <a:latin typeface="方正姚体" panose="02010601030101010101" pitchFamily="2" charset="-122"/>
                <a:ea typeface="方正姚体" panose="02010601030101010101" pitchFamily="2" charset="-122"/>
              </a:rPr>
              <a:t>密码学家，法律学者</a:t>
            </a:r>
          </a:p>
        </p:txBody>
      </p:sp>
      <p:sp>
        <p:nvSpPr>
          <p:cNvPr id="3" name="矩形 2">
            <a:extLst>
              <a:ext uri="{FF2B5EF4-FFF2-40B4-BE49-F238E27FC236}">
                <a16:creationId xmlns:a16="http://schemas.microsoft.com/office/drawing/2014/main" xmlns="" id="{8327CBAE-BF5F-4169-ADF2-47BD3077E1E4}"/>
              </a:ext>
            </a:extLst>
          </p:cNvPr>
          <p:cNvSpPr/>
          <p:nvPr/>
        </p:nvSpPr>
        <p:spPr>
          <a:xfrm>
            <a:off x="3398888" y="1770628"/>
            <a:ext cx="4823732" cy="707886"/>
          </a:xfrm>
          <a:prstGeom prst="rect">
            <a:avLst/>
          </a:prstGeom>
        </p:spPr>
        <p:txBody>
          <a:bodyPr wrap="square">
            <a:spAutoFit/>
          </a:bodyPr>
          <a:lstStyle/>
          <a:p>
            <a:r>
              <a:rPr lang="zh-CN" altLang="en-US" sz="2000" dirty="0">
                <a:latin typeface="方正姚体" panose="02010601030101010101" pitchFamily="2" charset="-122"/>
                <a:ea typeface="方正姚体" panose="02010601030101010101" pitchFamily="2" charset="-122"/>
              </a:rPr>
              <a:t>“智能合约是一系列以数字形式指定的承诺，包括各方履行这些承诺的协议。”</a:t>
            </a:r>
          </a:p>
        </p:txBody>
      </p:sp>
      <p:sp>
        <p:nvSpPr>
          <p:cNvPr id="4" name="矩形 3">
            <a:extLst>
              <a:ext uri="{FF2B5EF4-FFF2-40B4-BE49-F238E27FC236}">
                <a16:creationId xmlns:a16="http://schemas.microsoft.com/office/drawing/2014/main" xmlns="" id="{F272922D-C86E-4C54-A1DE-D4F83F698B60}"/>
              </a:ext>
            </a:extLst>
          </p:cNvPr>
          <p:cNvSpPr/>
          <p:nvPr/>
        </p:nvSpPr>
        <p:spPr>
          <a:xfrm>
            <a:off x="6567696" y="3386065"/>
            <a:ext cx="2220480" cy="338554"/>
          </a:xfrm>
          <a:prstGeom prst="rect">
            <a:avLst/>
          </a:prstGeom>
        </p:spPr>
        <p:txBody>
          <a:bodyPr wrap="none">
            <a:spAutoFit/>
          </a:bodyPr>
          <a:lstStyle/>
          <a:p>
            <a:r>
              <a:rPr lang="zh-CN" altLang="en-US" sz="1600" dirty="0">
                <a:latin typeface="方正姚体" panose="02010601030101010101" pitchFamily="2" charset="-122"/>
                <a:ea typeface="方正姚体" panose="02010601030101010101" pitchFamily="2" charset="-122"/>
              </a:rPr>
              <a:t>——尼克·萨博 </a:t>
            </a:r>
            <a:r>
              <a:rPr lang="en-US" altLang="zh-CN" sz="1600" dirty="0">
                <a:latin typeface="方正姚体" panose="02010601030101010101" pitchFamily="2" charset="-122"/>
                <a:ea typeface="方正姚体" panose="02010601030101010101" pitchFamily="2" charset="-122"/>
              </a:rPr>
              <a:t>(1994)</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787842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展望</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1</a:t>
              </a: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：形式化验证</a:t>
              </a: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4" name="箭头: 右 3">
            <a:extLst>
              <a:ext uri="{FF2B5EF4-FFF2-40B4-BE49-F238E27FC236}">
                <a16:creationId xmlns:a16="http://schemas.microsoft.com/office/drawing/2014/main" xmlns="" id="{8BC9EAFD-3A79-4C4A-B8CC-4ADB6BE50906}"/>
              </a:ext>
            </a:extLst>
          </p:cNvPr>
          <p:cNvSpPr/>
          <p:nvPr/>
        </p:nvSpPr>
        <p:spPr>
          <a:xfrm>
            <a:off x="480493" y="863350"/>
            <a:ext cx="4946904" cy="1194040"/>
          </a:xfrm>
          <a:prstGeom prst="rightArrow">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方正姚体" panose="02010601030101010101" pitchFamily="2" charset="-122"/>
                <a:ea typeface="方正姚体" panose="02010601030101010101" pitchFamily="2" charset="-122"/>
              </a:rPr>
              <a:t>The DAO</a:t>
            </a:r>
            <a:r>
              <a:rPr lang="zh-CN" altLang="en-US" sz="1600" b="1" dirty="0">
                <a:latin typeface="方正姚体" panose="02010601030101010101" pitchFamily="2" charset="-122"/>
                <a:ea typeface="方正姚体" panose="02010601030101010101" pitchFamily="2" charset="-122"/>
              </a:rPr>
              <a:t>，可重入性函数，损失约</a:t>
            </a:r>
            <a:r>
              <a:rPr lang="en-US" altLang="zh-CN" sz="1600" b="1" dirty="0">
                <a:latin typeface="方正姚体" panose="02010601030101010101" pitchFamily="2" charset="-122"/>
                <a:ea typeface="方正姚体" panose="02010601030101010101" pitchFamily="2" charset="-122"/>
              </a:rPr>
              <a:t>6000</a:t>
            </a:r>
            <a:r>
              <a:rPr lang="zh-CN" altLang="en-US" sz="1600" b="1" dirty="0">
                <a:latin typeface="方正姚体" panose="02010601030101010101" pitchFamily="2" charset="-122"/>
                <a:ea typeface="方正姚体" panose="02010601030101010101" pitchFamily="2" charset="-122"/>
              </a:rPr>
              <a:t>万美元</a:t>
            </a:r>
          </a:p>
        </p:txBody>
      </p:sp>
      <p:sp>
        <p:nvSpPr>
          <p:cNvPr id="10" name="箭头: 右 9">
            <a:extLst>
              <a:ext uri="{FF2B5EF4-FFF2-40B4-BE49-F238E27FC236}">
                <a16:creationId xmlns:a16="http://schemas.microsoft.com/office/drawing/2014/main" xmlns="" id="{298C7378-1EC7-47C7-BB57-B075E7DE3504}"/>
              </a:ext>
            </a:extLst>
          </p:cNvPr>
          <p:cNvSpPr/>
          <p:nvPr/>
        </p:nvSpPr>
        <p:spPr>
          <a:xfrm>
            <a:off x="480493" y="2190386"/>
            <a:ext cx="4946904" cy="1194040"/>
          </a:xfrm>
          <a:prstGeom prst="right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方正姚体" panose="02010601030101010101" pitchFamily="2" charset="-122"/>
                <a:ea typeface="方正姚体" panose="02010601030101010101" pitchFamily="2" charset="-122"/>
              </a:rPr>
              <a:t>Parity</a:t>
            </a:r>
            <a:r>
              <a:rPr lang="zh-CN" altLang="en-US" sz="1600" b="1" dirty="0">
                <a:latin typeface="方正姚体" panose="02010601030101010101" pitchFamily="2" charset="-122"/>
                <a:ea typeface="方正姚体" panose="02010601030101010101" pitchFamily="2" charset="-122"/>
              </a:rPr>
              <a:t>，</a:t>
            </a:r>
            <a:r>
              <a:rPr lang="en-US" altLang="zh-CN" sz="1600" b="1" dirty="0"/>
              <a:t> </a:t>
            </a:r>
            <a:r>
              <a:rPr lang="zh-CN" altLang="en-US" sz="1600" b="1" dirty="0">
                <a:latin typeface="方正姚体" panose="02010601030101010101" pitchFamily="2" charset="-122"/>
                <a:ea typeface="方正姚体" panose="02010601030101010101" pitchFamily="2" charset="-122"/>
              </a:rPr>
              <a:t>不安全可视性设置，冻结超</a:t>
            </a:r>
            <a:r>
              <a:rPr lang="en-US" altLang="zh-CN" sz="1600" b="1" dirty="0">
                <a:latin typeface="方正姚体" panose="02010601030101010101" pitchFamily="2" charset="-122"/>
                <a:ea typeface="方正姚体" panose="02010601030101010101" pitchFamily="2" charset="-122"/>
              </a:rPr>
              <a:t>1.5</a:t>
            </a:r>
            <a:r>
              <a:rPr lang="zh-CN" altLang="en-US" sz="1600" b="1" dirty="0">
                <a:latin typeface="方正姚体" panose="02010601030101010101" pitchFamily="2" charset="-122"/>
                <a:ea typeface="方正姚体" panose="02010601030101010101" pitchFamily="2" charset="-122"/>
              </a:rPr>
              <a:t>亿美元</a:t>
            </a:r>
          </a:p>
        </p:txBody>
      </p:sp>
      <p:sp>
        <p:nvSpPr>
          <p:cNvPr id="15" name="箭头: 右 14">
            <a:extLst>
              <a:ext uri="{FF2B5EF4-FFF2-40B4-BE49-F238E27FC236}">
                <a16:creationId xmlns:a16="http://schemas.microsoft.com/office/drawing/2014/main" xmlns="" id="{5702C601-D7C4-4139-B41E-14F20241C6FA}"/>
              </a:ext>
            </a:extLst>
          </p:cNvPr>
          <p:cNvSpPr/>
          <p:nvPr/>
        </p:nvSpPr>
        <p:spPr>
          <a:xfrm>
            <a:off x="480493" y="3517421"/>
            <a:ext cx="4946904" cy="119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方正姚体" panose="02010601030101010101" pitchFamily="2" charset="-122"/>
                <a:ea typeface="方正姚体" panose="02010601030101010101" pitchFamily="2" charset="-122"/>
              </a:rPr>
              <a:t>美链</a:t>
            </a:r>
            <a:r>
              <a:rPr lang="en-US" altLang="zh-CN" sz="1600" b="1" dirty="0">
                <a:latin typeface="方正姚体" panose="02010601030101010101" pitchFamily="2" charset="-122"/>
                <a:ea typeface="方正姚体" panose="02010601030101010101" pitchFamily="2" charset="-122"/>
              </a:rPr>
              <a:t>BEC</a:t>
            </a:r>
            <a:r>
              <a:rPr lang="zh-CN" altLang="en-US" sz="1600" b="1" dirty="0">
                <a:latin typeface="方正姚体" panose="02010601030101010101" pitchFamily="2" charset="-122"/>
                <a:ea typeface="方正姚体" panose="02010601030101010101" pitchFamily="2" charset="-122"/>
              </a:rPr>
              <a:t>，</a:t>
            </a:r>
            <a:r>
              <a:rPr lang="en-US" altLang="zh-CN" sz="1600" b="1" dirty="0">
                <a:latin typeface="方正姚体" panose="02010601030101010101" pitchFamily="2" charset="-122"/>
                <a:ea typeface="方正姚体" panose="02010601030101010101" pitchFamily="2" charset="-122"/>
              </a:rPr>
              <a:t> </a:t>
            </a:r>
            <a:r>
              <a:rPr lang="en-US" altLang="zh-CN" sz="1600" b="1" dirty="0" err="1">
                <a:latin typeface="方正姚体" panose="02010601030101010101" pitchFamily="2" charset="-122"/>
                <a:ea typeface="方正姚体" panose="02010601030101010101" pitchFamily="2" charset="-122"/>
              </a:rPr>
              <a:t>batchOverflow</a:t>
            </a:r>
            <a:r>
              <a:rPr lang="zh-CN" altLang="en-US" sz="1600" b="1" dirty="0">
                <a:latin typeface="方正姚体" panose="02010601030101010101" pitchFamily="2" charset="-122"/>
                <a:ea typeface="方正姚体" panose="02010601030101010101" pitchFamily="2" charset="-122"/>
              </a:rPr>
              <a:t>漏洞，损失约</a:t>
            </a:r>
            <a:r>
              <a:rPr lang="en-US" altLang="zh-CN" sz="1600" b="1" dirty="0">
                <a:latin typeface="方正姚体" panose="02010601030101010101" pitchFamily="2" charset="-122"/>
                <a:ea typeface="方正姚体" panose="02010601030101010101" pitchFamily="2" charset="-122"/>
              </a:rPr>
              <a:t>65</a:t>
            </a:r>
            <a:r>
              <a:rPr lang="zh-CN" altLang="en-US" sz="1600" b="1" dirty="0">
                <a:latin typeface="方正姚体" panose="02010601030101010101" pitchFamily="2" charset="-122"/>
                <a:ea typeface="方正姚体" panose="02010601030101010101" pitchFamily="2" charset="-122"/>
              </a:rPr>
              <a:t>亿人民币</a:t>
            </a:r>
          </a:p>
        </p:txBody>
      </p:sp>
      <p:sp>
        <p:nvSpPr>
          <p:cNvPr id="6" name="爆炸形: 8 pt  5">
            <a:extLst>
              <a:ext uri="{FF2B5EF4-FFF2-40B4-BE49-F238E27FC236}">
                <a16:creationId xmlns:a16="http://schemas.microsoft.com/office/drawing/2014/main" xmlns="" id="{DAF328F6-C3F0-45C9-881E-31801A68DA80}"/>
              </a:ext>
            </a:extLst>
          </p:cNvPr>
          <p:cNvSpPr/>
          <p:nvPr/>
        </p:nvSpPr>
        <p:spPr>
          <a:xfrm>
            <a:off x="5637710" y="1698846"/>
            <a:ext cx="3209543" cy="2177119"/>
          </a:xfrm>
          <a:prstGeom prst="irregularSeal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FF0000"/>
                </a:solidFill>
                <a:latin typeface="方正姚体" panose="02010601030101010101" pitchFamily="2" charset="-122"/>
                <a:ea typeface="方正姚体" panose="02010601030101010101" pitchFamily="2" charset="-122"/>
              </a:rPr>
              <a:t>引入形式化验证</a:t>
            </a:r>
          </a:p>
        </p:txBody>
      </p:sp>
    </p:spTree>
    <p:extLst>
      <p:ext uri="{BB962C8B-B14F-4D97-AF65-F5344CB8AC3E}">
        <p14:creationId xmlns:p14="http://schemas.microsoft.com/office/powerpoint/2010/main" val="607269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展望</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1</a:t>
              </a: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：形式化验证</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2" name="文本框 1">
            <a:extLst>
              <a:ext uri="{FF2B5EF4-FFF2-40B4-BE49-F238E27FC236}">
                <a16:creationId xmlns:a16="http://schemas.microsoft.com/office/drawing/2014/main" xmlns="" id="{5083F20C-C8DD-428E-8697-F6BB6DD46237}"/>
              </a:ext>
            </a:extLst>
          </p:cNvPr>
          <p:cNvSpPr txBox="1"/>
          <p:nvPr/>
        </p:nvSpPr>
        <p:spPr>
          <a:xfrm>
            <a:off x="261481" y="850392"/>
            <a:ext cx="8585772" cy="1077218"/>
          </a:xfrm>
          <a:prstGeom prst="rect">
            <a:avLst/>
          </a:prstGeom>
          <a:noFill/>
        </p:spPr>
        <p:txBody>
          <a:bodyPr wrap="square" rtlCol="0">
            <a:spAutoFit/>
          </a:bodyPr>
          <a:lstStyle/>
          <a:p>
            <a:r>
              <a:rPr lang="zh-CN" altLang="en-US" sz="1600" b="1" dirty="0">
                <a:latin typeface="方正姚体" panose="02010601030101010101" pitchFamily="2" charset="-122"/>
                <a:ea typeface="方正姚体" panose="02010601030101010101" pitchFamily="2" charset="-122"/>
              </a:rPr>
              <a:t>形式化方法：</a:t>
            </a:r>
            <a:r>
              <a:rPr lang="zh-CN" altLang="zh-CN" sz="1600" dirty="0">
                <a:latin typeface="方正姚体" panose="02010601030101010101" pitchFamily="2" charset="-122"/>
                <a:ea typeface="方正姚体" panose="02010601030101010101" pitchFamily="2" charset="-122"/>
              </a:rPr>
              <a:t>在计算机科学和软件工程领域，为提高系统的可靠性和强健性，利用严格的数学方法和形式化语言描述（</a:t>
            </a:r>
            <a:r>
              <a:rPr lang="en-US" altLang="zh-CN" sz="1600" dirty="0">
                <a:latin typeface="方正姚体" panose="02010601030101010101" pitchFamily="2" charset="-122"/>
                <a:ea typeface="方正姚体" panose="02010601030101010101" pitchFamily="2" charset="-122"/>
              </a:rPr>
              <a:t>Formal Specification</a:t>
            </a:r>
            <a:r>
              <a:rPr lang="zh-CN" altLang="zh-CN" sz="1600" dirty="0">
                <a:latin typeface="方正姚体" panose="02010601030101010101" pitchFamily="2" charset="-122"/>
                <a:ea typeface="方正姚体" panose="02010601030101010101" pitchFamily="2" charset="-122"/>
              </a:rPr>
              <a:t>）、开发（</a:t>
            </a:r>
            <a:r>
              <a:rPr lang="en-US" altLang="zh-CN" sz="1600" dirty="0">
                <a:latin typeface="方正姚体" panose="02010601030101010101" pitchFamily="2" charset="-122"/>
                <a:ea typeface="方正姚体" panose="02010601030101010101" pitchFamily="2" charset="-122"/>
              </a:rPr>
              <a:t>Formal Development</a:t>
            </a:r>
            <a:r>
              <a:rPr lang="zh-CN" altLang="zh-CN" sz="1600" dirty="0">
                <a:latin typeface="方正姚体" panose="02010601030101010101" pitchFamily="2" charset="-122"/>
                <a:ea typeface="方正姚体" panose="02010601030101010101" pitchFamily="2" charset="-122"/>
              </a:rPr>
              <a:t>）和验证（</a:t>
            </a:r>
            <a:r>
              <a:rPr lang="en-US" altLang="zh-CN" sz="1600" dirty="0">
                <a:latin typeface="方正姚体" panose="02010601030101010101" pitchFamily="2" charset="-122"/>
                <a:ea typeface="方正姚体" panose="02010601030101010101" pitchFamily="2" charset="-122"/>
              </a:rPr>
              <a:t>Formal Verification</a:t>
            </a:r>
            <a:r>
              <a:rPr lang="zh-CN" altLang="zh-CN" sz="1600" dirty="0">
                <a:latin typeface="方正姚体" panose="02010601030101010101" pitchFamily="2" charset="-122"/>
                <a:ea typeface="方正姚体" panose="02010601030101010101" pitchFamily="2" charset="-122"/>
              </a:rPr>
              <a:t>）软件或硬件系统</a:t>
            </a:r>
            <a:r>
              <a:rPr lang="zh-CN" altLang="zh-CN" sz="1600" dirty="0">
                <a:solidFill>
                  <a:srgbClr val="FF0000"/>
                </a:solidFill>
                <a:latin typeface="方正姚体" panose="02010601030101010101" pitchFamily="2" charset="-122"/>
                <a:ea typeface="方正姚体" panose="02010601030101010101" pitchFamily="2" charset="-122"/>
              </a:rPr>
              <a:t>预期行为和性质</a:t>
            </a:r>
            <a:r>
              <a:rPr lang="zh-CN" altLang="zh-CN" sz="1600" dirty="0">
                <a:latin typeface="方正姚体" panose="02010601030101010101" pitchFamily="2" charset="-122"/>
                <a:ea typeface="方正姚体" panose="02010601030101010101" pitchFamily="2" charset="-122"/>
              </a:rPr>
              <a:t>的一系列理论、技术和工具，其研究内容包括</a:t>
            </a:r>
            <a:r>
              <a:rPr lang="zh-CN" altLang="zh-CN" sz="1600" dirty="0">
                <a:solidFill>
                  <a:srgbClr val="FF0000"/>
                </a:solidFill>
                <a:latin typeface="方正姚体" panose="02010601030101010101" pitchFamily="2" charset="-122"/>
                <a:ea typeface="方正姚体" panose="02010601030101010101" pitchFamily="2" charset="-122"/>
              </a:rPr>
              <a:t>形式化语言</a:t>
            </a:r>
            <a:r>
              <a:rPr lang="zh-CN" altLang="zh-CN" sz="1600" dirty="0">
                <a:latin typeface="方正姚体" panose="02010601030101010101" pitchFamily="2" charset="-122"/>
                <a:ea typeface="方正姚体" panose="02010601030101010101" pitchFamily="2" charset="-122"/>
              </a:rPr>
              <a:t>和</a:t>
            </a:r>
            <a:r>
              <a:rPr lang="zh-CN" altLang="zh-CN" sz="1600" dirty="0">
                <a:solidFill>
                  <a:srgbClr val="FF0000"/>
                </a:solidFill>
                <a:latin typeface="方正姚体" panose="02010601030101010101" pitchFamily="2" charset="-122"/>
                <a:ea typeface="方正姚体" panose="02010601030101010101" pitchFamily="2" charset="-122"/>
              </a:rPr>
              <a:t>形式化验证</a:t>
            </a:r>
            <a:r>
              <a:rPr lang="zh-CN" altLang="zh-CN" sz="1600" dirty="0">
                <a:latin typeface="方正姚体" panose="02010601030101010101" pitchFamily="2" charset="-122"/>
                <a:ea typeface="方正姚体" panose="02010601030101010101" pitchFamily="2" charset="-122"/>
              </a:rPr>
              <a:t>两方面。</a:t>
            </a:r>
            <a:endParaRPr lang="zh-CN" altLang="en-US" sz="1600" dirty="0">
              <a:latin typeface="方正姚体" panose="02010601030101010101" pitchFamily="2" charset="-122"/>
              <a:ea typeface="方正姚体" panose="02010601030101010101" pitchFamily="2" charset="-122"/>
            </a:endParaRPr>
          </a:p>
        </p:txBody>
      </p:sp>
      <p:sp>
        <p:nvSpPr>
          <p:cNvPr id="9" name="文本框 8">
            <a:extLst>
              <a:ext uri="{FF2B5EF4-FFF2-40B4-BE49-F238E27FC236}">
                <a16:creationId xmlns:a16="http://schemas.microsoft.com/office/drawing/2014/main" xmlns="" id="{4E7CA107-DD3A-4B7C-A68B-C1390121EB48}"/>
              </a:ext>
            </a:extLst>
          </p:cNvPr>
          <p:cNvSpPr txBox="1"/>
          <p:nvPr/>
        </p:nvSpPr>
        <p:spPr>
          <a:xfrm>
            <a:off x="261480" y="2253603"/>
            <a:ext cx="8585772" cy="584775"/>
          </a:xfrm>
          <a:prstGeom prst="rect">
            <a:avLst/>
          </a:prstGeom>
          <a:noFill/>
        </p:spPr>
        <p:txBody>
          <a:bodyPr wrap="square" rtlCol="0">
            <a:spAutoFit/>
          </a:bodyPr>
          <a:lstStyle/>
          <a:p>
            <a:r>
              <a:rPr lang="zh-CN" altLang="zh-CN" sz="1600" b="1" dirty="0">
                <a:latin typeface="方正姚体" panose="02010601030101010101" pitchFamily="2" charset="-122"/>
                <a:ea typeface="方正姚体" panose="02010601030101010101" pitchFamily="2" charset="-122"/>
              </a:rPr>
              <a:t>形式化语言</a:t>
            </a:r>
            <a:r>
              <a:rPr lang="zh-CN" altLang="en-US" sz="1600" b="1"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又称形式化描述或形式化规约，着重于建立</a:t>
            </a:r>
            <a:r>
              <a:rPr lang="zh-CN" altLang="zh-CN" sz="1600" dirty="0">
                <a:solidFill>
                  <a:srgbClr val="FF0000"/>
                </a:solidFill>
                <a:latin typeface="方正姚体" panose="02010601030101010101" pitchFamily="2" charset="-122"/>
                <a:ea typeface="方正姚体" panose="02010601030101010101" pitchFamily="2" charset="-122"/>
              </a:rPr>
              <a:t>精确的数学模型</a:t>
            </a:r>
            <a:r>
              <a:rPr lang="zh-CN" altLang="zh-CN" sz="1600" dirty="0">
                <a:latin typeface="方正姚体" panose="02010601030101010101" pitchFamily="2" charset="-122"/>
                <a:ea typeface="方正姚体" panose="02010601030101010101" pitchFamily="2" charset="-122"/>
              </a:rPr>
              <a:t>来描述系统及其行为模式以更好的刻画系统性质</a:t>
            </a:r>
            <a:r>
              <a:rPr lang="zh-CN" altLang="en-US" sz="1600" dirty="0">
                <a:latin typeface="方正姚体" panose="02010601030101010101" pitchFamily="2" charset="-122"/>
                <a:ea typeface="方正姚体" panose="02010601030101010101" pitchFamily="2" charset="-122"/>
              </a:rPr>
              <a:t>。</a:t>
            </a:r>
            <a:endParaRPr lang="en-US" altLang="zh-CN" sz="1600" dirty="0">
              <a:latin typeface="方正姚体" panose="02010601030101010101" pitchFamily="2" charset="-122"/>
              <a:ea typeface="方正姚体" panose="02010601030101010101" pitchFamily="2" charset="-122"/>
            </a:endParaRPr>
          </a:p>
        </p:txBody>
      </p:sp>
      <p:sp>
        <p:nvSpPr>
          <p:cNvPr id="10" name="文本框 9">
            <a:extLst>
              <a:ext uri="{FF2B5EF4-FFF2-40B4-BE49-F238E27FC236}">
                <a16:creationId xmlns:a16="http://schemas.microsoft.com/office/drawing/2014/main" xmlns="" id="{97702E4D-9A6A-4797-82FF-547287FF78EF}"/>
              </a:ext>
            </a:extLst>
          </p:cNvPr>
          <p:cNvSpPr txBox="1"/>
          <p:nvPr/>
        </p:nvSpPr>
        <p:spPr>
          <a:xfrm>
            <a:off x="261480" y="3164371"/>
            <a:ext cx="8585772" cy="584775"/>
          </a:xfrm>
          <a:prstGeom prst="rect">
            <a:avLst/>
          </a:prstGeom>
          <a:noFill/>
        </p:spPr>
        <p:txBody>
          <a:bodyPr wrap="square" rtlCol="0">
            <a:spAutoFit/>
          </a:bodyPr>
          <a:lstStyle/>
          <a:p>
            <a:r>
              <a:rPr lang="zh-CN" altLang="zh-CN" sz="1600" b="1" dirty="0">
                <a:latin typeface="方正姚体" panose="02010601030101010101" pitchFamily="2" charset="-122"/>
                <a:ea typeface="方正姚体" panose="02010601030101010101" pitchFamily="2" charset="-122"/>
              </a:rPr>
              <a:t>形式化验证</a:t>
            </a:r>
            <a:r>
              <a:rPr lang="zh-CN" altLang="en-US" sz="1600" b="1"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着重于基于形式化语言和数学逻辑分析验证系统</a:t>
            </a:r>
            <a:r>
              <a:rPr lang="zh-CN" altLang="zh-CN" sz="1600" dirty="0">
                <a:solidFill>
                  <a:srgbClr val="FF0000"/>
                </a:solidFill>
                <a:latin typeface="方正姚体" panose="02010601030101010101" pitchFamily="2" charset="-122"/>
                <a:ea typeface="方正姚体" panose="02010601030101010101" pitchFamily="2" charset="-122"/>
              </a:rPr>
              <a:t>是否符合</a:t>
            </a:r>
            <a:r>
              <a:rPr lang="zh-CN" altLang="zh-CN" sz="1600" dirty="0">
                <a:latin typeface="方正姚体" panose="02010601030101010101" pitchFamily="2" charset="-122"/>
                <a:ea typeface="方正姚体" panose="02010601030101010101" pitchFamily="2" charset="-122"/>
              </a:rPr>
              <a:t>预期的行为模式和是否满足预期的系统性质</a:t>
            </a:r>
            <a:r>
              <a:rPr lang="zh-CN" altLang="en-US" sz="1600" dirty="0">
                <a:latin typeface="方正姚体" panose="02010601030101010101" pitchFamily="2" charset="-122"/>
                <a:ea typeface="方正姚体" panose="02010601030101010101" pitchFamily="2" charset="-122"/>
              </a:rPr>
              <a:t>。</a:t>
            </a:r>
          </a:p>
        </p:txBody>
      </p:sp>
      <p:sp>
        <p:nvSpPr>
          <p:cNvPr id="11" name="文本框 10">
            <a:extLst>
              <a:ext uri="{FF2B5EF4-FFF2-40B4-BE49-F238E27FC236}">
                <a16:creationId xmlns:a16="http://schemas.microsoft.com/office/drawing/2014/main" xmlns="" id="{D247C1D7-55F2-47C0-94E2-1D24AAB76892}"/>
              </a:ext>
            </a:extLst>
          </p:cNvPr>
          <p:cNvSpPr txBox="1"/>
          <p:nvPr/>
        </p:nvSpPr>
        <p:spPr>
          <a:xfrm>
            <a:off x="261480" y="4075139"/>
            <a:ext cx="8585772" cy="584775"/>
          </a:xfrm>
          <a:prstGeom prst="rect">
            <a:avLst/>
          </a:prstGeom>
          <a:noFill/>
        </p:spPr>
        <p:txBody>
          <a:bodyPr wrap="square" rtlCol="0">
            <a:spAutoFit/>
          </a:bodyPr>
          <a:lstStyle/>
          <a:p>
            <a:r>
              <a:rPr lang="zh-CN" altLang="zh-CN" sz="1600" dirty="0">
                <a:latin typeface="方正姚体" panose="02010601030101010101" pitchFamily="2" charset="-122"/>
                <a:ea typeface="方正姚体" panose="02010601030101010101" pitchFamily="2" charset="-122"/>
              </a:rPr>
              <a:t>由于形式化方法对专业素养和投入成本的要求非常高，通常只用于如芯片、核电、无人机、航空航天等</a:t>
            </a:r>
            <a:r>
              <a:rPr lang="zh-CN" altLang="zh-CN" sz="1600" dirty="0">
                <a:solidFill>
                  <a:srgbClr val="FF0000"/>
                </a:solidFill>
                <a:latin typeface="方正姚体" panose="02010601030101010101" pitchFamily="2" charset="-122"/>
                <a:ea typeface="方正姚体" panose="02010601030101010101" pitchFamily="2" charset="-122"/>
              </a:rPr>
              <a:t>对安全有极高要求的系统</a:t>
            </a:r>
            <a:r>
              <a:rPr lang="zh-CN" altLang="zh-CN" sz="1600" dirty="0">
                <a:latin typeface="方正姚体" panose="02010601030101010101" pitchFamily="2" charset="-122"/>
                <a:ea typeface="方正姚体" panose="02010601030101010101" pitchFamily="2" charset="-122"/>
              </a:rPr>
              <a:t>中。</a:t>
            </a:r>
          </a:p>
        </p:txBody>
      </p:sp>
    </p:spTree>
    <p:extLst>
      <p:ext uri="{BB962C8B-B14F-4D97-AF65-F5344CB8AC3E}">
        <p14:creationId xmlns:p14="http://schemas.microsoft.com/office/powerpoint/2010/main" val="2344151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智能合约的形式化验证</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sp>
        <p:nvSpPr>
          <p:cNvPr id="7" name="Rectangle 24">
            <a:extLst>
              <a:ext uri="{FF2B5EF4-FFF2-40B4-BE49-F238E27FC236}">
                <a16:creationId xmlns:a16="http://schemas.microsoft.com/office/drawing/2014/main" xmlns="" id="{7C43261E-43D3-4B9F-9820-4DB6EC50BAFD}"/>
              </a:ext>
            </a:extLst>
          </p:cNvPr>
          <p:cNvSpPr>
            <a:spLocks noChangeArrowheads="1"/>
          </p:cNvSpPr>
          <p:nvPr/>
        </p:nvSpPr>
        <p:spPr bwMode="auto">
          <a:xfrm>
            <a:off x="3973888" y="2027381"/>
            <a:ext cx="1196222" cy="264296"/>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400" b="1" dirty="0">
                <a:solidFill>
                  <a:srgbClr val="000000"/>
                </a:solidFill>
                <a:latin typeface="方正姚体" pitchFamily="2" charset="-122"/>
                <a:ea typeface="方正姚体" pitchFamily="2" charset="-122"/>
                <a:cs typeface="Times New Roman" pitchFamily="18" charset="0"/>
              </a:rPr>
              <a:t>一般验证流程</a:t>
            </a:r>
            <a:endParaRPr lang="en-US" altLang="zh-CN" sz="1400" b="1" dirty="0">
              <a:solidFill>
                <a:srgbClr val="000000"/>
              </a:solidFill>
              <a:latin typeface="方正姚体" pitchFamily="2" charset="-122"/>
              <a:ea typeface="方正姚体" pitchFamily="2" charset="-122"/>
              <a:cs typeface="Times New Roman" pitchFamily="18" charset="0"/>
            </a:endParaRPr>
          </a:p>
        </p:txBody>
      </p:sp>
      <p:graphicFrame>
        <p:nvGraphicFramePr>
          <p:cNvPr id="11" name="图示 10">
            <a:extLst>
              <a:ext uri="{FF2B5EF4-FFF2-40B4-BE49-F238E27FC236}">
                <a16:creationId xmlns:a16="http://schemas.microsoft.com/office/drawing/2014/main" xmlns="" id="{8BD2282C-A0ED-40E8-90B9-ED8B5428B34B}"/>
              </a:ext>
            </a:extLst>
          </p:cNvPr>
          <p:cNvGraphicFramePr/>
          <p:nvPr/>
        </p:nvGraphicFramePr>
        <p:xfrm>
          <a:off x="590087" y="198419"/>
          <a:ext cx="7963825" cy="233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a:extLst>
              <a:ext uri="{FF2B5EF4-FFF2-40B4-BE49-F238E27FC236}">
                <a16:creationId xmlns:a16="http://schemas.microsoft.com/office/drawing/2014/main" xmlns="" id="{80C748C4-F806-4E69-874F-D40DBA76903C}"/>
              </a:ext>
            </a:extLst>
          </p:cNvPr>
          <p:cNvSpPr txBox="1"/>
          <p:nvPr/>
        </p:nvSpPr>
        <p:spPr>
          <a:xfrm>
            <a:off x="279114" y="2451108"/>
            <a:ext cx="8585772" cy="830997"/>
          </a:xfrm>
          <a:prstGeom prst="rect">
            <a:avLst/>
          </a:prstGeom>
          <a:noFill/>
        </p:spPr>
        <p:txBody>
          <a:bodyPr wrap="square" rtlCol="0">
            <a:spAutoFit/>
          </a:bodyPr>
          <a:lstStyle/>
          <a:p>
            <a:pPr algn="just" rtl="0"/>
            <a:r>
              <a:rPr lang="zh-CN" altLang="zh-CN" sz="1600" b="1" dirty="0">
                <a:latin typeface="方正姚体" panose="02010601030101010101" pitchFamily="2" charset="-122"/>
                <a:ea typeface="方正姚体" panose="02010601030101010101" pitchFamily="2" charset="-122"/>
              </a:rPr>
              <a:t>智能合约的形式化验证</a:t>
            </a:r>
            <a:r>
              <a:rPr lang="zh-CN" altLang="en-US" sz="1600" b="1"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利用精确的数学手段和强大的分析工具在合约的设计、开发、测试过程中验证智能合约是否满足公平性、正确性、可达性、有界性和无二义性等</a:t>
            </a:r>
            <a:r>
              <a:rPr lang="zh-CN" altLang="zh-CN" sz="1600" dirty="0">
                <a:solidFill>
                  <a:srgbClr val="FF0000"/>
                </a:solidFill>
                <a:latin typeface="方正姚体" panose="02010601030101010101" pitchFamily="2" charset="-122"/>
                <a:ea typeface="方正姚体" panose="02010601030101010101" pitchFamily="2" charset="-122"/>
              </a:rPr>
              <a:t>预期的关键性质</a:t>
            </a:r>
            <a:r>
              <a:rPr lang="zh-CN" altLang="zh-CN" sz="1600" dirty="0">
                <a:latin typeface="方正姚体" panose="02010601030101010101" pitchFamily="2" charset="-122"/>
                <a:ea typeface="方正姚体" panose="02010601030101010101" pitchFamily="2" charset="-122"/>
              </a:rPr>
              <a:t>，以规范合约的生成和执行，提高合约的可靠性和执行力，</a:t>
            </a:r>
            <a:r>
              <a:rPr lang="zh-CN" altLang="zh-CN" sz="1600" dirty="0">
                <a:solidFill>
                  <a:srgbClr val="FF0000"/>
                </a:solidFill>
                <a:latin typeface="方正姚体" panose="02010601030101010101" pitchFamily="2" charset="-122"/>
                <a:ea typeface="方正姚体" panose="02010601030101010101" pitchFamily="2" charset="-122"/>
              </a:rPr>
              <a:t>支持规模化智能合约的高效生成</a:t>
            </a:r>
            <a:r>
              <a:rPr lang="zh-CN" altLang="en-US" sz="1600" dirty="0">
                <a:latin typeface="方正姚体" panose="02010601030101010101" pitchFamily="2" charset="-122"/>
                <a:ea typeface="方正姚体" panose="02010601030101010101" pitchFamily="2" charset="-122"/>
              </a:rPr>
              <a:t>。</a:t>
            </a:r>
            <a:endParaRPr lang="en-US" altLang="zh-CN" sz="1600" dirty="0">
              <a:latin typeface="方正姚体" panose="02010601030101010101" pitchFamily="2" charset="-122"/>
              <a:ea typeface="方正姚体" panose="02010601030101010101" pitchFamily="2" charset="-122"/>
            </a:endParaRPr>
          </a:p>
        </p:txBody>
      </p:sp>
      <p:sp>
        <p:nvSpPr>
          <p:cNvPr id="3" name="左大括号 2">
            <a:extLst>
              <a:ext uri="{FF2B5EF4-FFF2-40B4-BE49-F238E27FC236}">
                <a16:creationId xmlns:a16="http://schemas.microsoft.com/office/drawing/2014/main" xmlns="" id="{2DC00D41-DD18-4D0A-AC96-0E0A1A184FA6}"/>
              </a:ext>
            </a:extLst>
          </p:cNvPr>
          <p:cNvSpPr/>
          <p:nvPr/>
        </p:nvSpPr>
        <p:spPr>
          <a:xfrm>
            <a:off x="1544785" y="3762549"/>
            <a:ext cx="146854" cy="972039"/>
          </a:xfrm>
          <a:prstGeom prst="leftBrace">
            <a:avLst>
              <a:gd name="adj1" fmla="val 8333"/>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xmlns="" id="{53F67E7B-602D-4C5B-B9D6-82FDB44C3716}"/>
              </a:ext>
            </a:extLst>
          </p:cNvPr>
          <p:cNvSpPr txBox="1"/>
          <p:nvPr/>
        </p:nvSpPr>
        <p:spPr>
          <a:xfrm>
            <a:off x="109452" y="3956180"/>
            <a:ext cx="1508760" cy="584775"/>
          </a:xfrm>
          <a:prstGeom prst="rect">
            <a:avLst/>
          </a:prstGeom>
          <a:noFill/>
        </p:spPr>
        <p:txBody>
          <a:bodyPr wrap="square" rtlCol="0">
            <a:spAutoFit/>
          </a:bodyPr>
          <a:lstStyle/>
          <a:p>
            <a:pPr algn="ctr"/>
            <a:r>
              <a:rPr lang="zh-CN" altLang="en-US" sz="1600" dirty="0">
                <a:latin typeface="方正姚体" panose="02010601030101010101" pitchFamily="2" charset="-122"/>
                <a:ea typeface="方正姚体" panose="02010601030101010101" pitchFamily="2" charset="-122"/>
              </a:rPr>
              <a:t>智能合约</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形式化验证</a:t>
            </a:r>
          </a:p>
        </p:txBody>
      </p:sp>
      <p:sp>
        <p:nvSpPr>
          <p:cNvPr id="5" name="文本框 4">
            <a:extLst>
              <a:ext uri="{FF2B5EF4-FFF2-40B4-BE49-F238E27FC236}">
                <a16:creationId xmlns:a16="http://schemas.microsoft.com/office/drawing/2014/main" xmlns="" id="{AD44F5B4-93DE-4F08-AFB4-FFA60D9D6F8D}"/>
              </a:ext>
            </a:extLst>
          </p:cNvPr>
          <p:cNvSpPr txBox="1"/>
          <p:nvPr/>
        </p:nvSpPr>
        <p:spPr>
          <a:xfrm>
            <a:off x="1727665" y="3521136"/>
            <a:ext cx="7119587" cy="584775"/>
          </a:xfrm>
          <a:prstGeom prst="rect">
            <a:avLst/>
          </a:prstGeom>
          <a:noFill/>
        </p:spPr>
        <p:txBody>
          <a:bodyPr wrap="square" rtlCol="0">
            <a:spAutoFit/>
          </a:bodyPr>
          <a:lstStyle/>
          <a:p>
            <a:pPr algn="just"/>
            <a:r>
              <a:rPr lang="zh-CN" altLang="zh-CN" sz="1600" dirty="0">
                <a:solidFill>
                  <a:srgbClr val="FF0000"/>
                </a:solidFill>
                <a:latin typeface="方正姚体" panose="02010601030101010101" pitchFamily="2" charset="-122"/>
                <a:ea typeface="方正姚体" panose="02010601030101010101" pitchFamily="2" charset="-122"/>
              </a:rPr>
              <a:t>定理证明</a:t>
            </a:r>
            <a:r>
              <a:rPr lang="zh-CN" altLang="en-US" sz="1600" dirty="0">
                <a:solidFill>
                  <a:srgbClr val="FF0000"/>
                </a:solidFill>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将智能合约建模成抽象数学模型后在一定的数学逻辑体系中推导证明系统性质</a:t>
            </a:r>
            <a:r>
              <a:rPr lang="zh-CN" altLang="en-US"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需要较多的人工干预，适用于状态复杂的大型合约</a:t>
            </a:r>
            <a:r>
              <a:rPr lang="zh-CN" altLang="en-US" sz="1600" dirty="0">
                <a:latin typeface="方正姚体" panose="02010601030101010101" pitchFamily="2" charset="-122"/>
                <a:ea typeface="方正姚体" panose="02010601030101010101" pitchFamily="2" charset="-122"/>
              </a:rPr>
              <a:t>。</a:t>
            </a:r>
          </a:p>
        </p:txBody>
      </p:sp>
      <p:sp>
        <p:nvSpPr>
          <p:cNvPr id="18" name="文本框 17">
            <a:extLst>
              <a:ext uri="{FF2B5EF4-FFF2-40B4-BE49-F238E27FC236}">
                <a16:creationId xmlns:a16="http://schemas.microsoft.com/office/drawing/2014/main" xmlns="" id="{1836D7A6-0C4C-4DAF-9D38-85AF932A97DF}"/>
              </a:ext>
            </a:extLst>
          </p:cNvPr>
          <p:cNvSpPr txBox="1"/>
          <p:nvPr/>
        </p:nvSpPr>
        <p:spPr>
          <a:xfrm>
            <a:off x="1710031" y="4344942"/>
            <a:ext cx="7119587" cy="584775"/>
          </a:xfrm>
          <a:prstGeom prst="rect">
            <a:avLst/>
          </a:prstGeom>
          <a:noFill/>
        </p:spPr>
        <p:txBody>
          <a:bodyPr wrap="square" rtlCol="0">
            <a:spAutoFit/>
          </a:bodyPr>
          <a:lstStyle/>
          <a:p>
            <a:pPr algn="just"/>
            <a:r>
              <a:rPr lang="zh-CN" altLang="en-US" sz="1600" dirty="0">
                <a:solidFill>
                  <a:srgbClr val="FF0000"/>
                </a:solidFill>
                <a:latin typeface="方正姚体" panose="02010601030101010101" pitchFamily="2" charset="-122"/>
                <a:ea typeface="方正姚体" panose="02010601030101010101" pitchFamily="2" charset="-122"/>
              </a:rPr>
              <a:t>模型检测：</a:t>
            </a:r>
            <a:r>
              <a:rPr lang="zh-CN" altLang="zh-CN" sz="1600" dirty="0">
                <a:latin typeface="方正姚体" panose="02010601030101010101" pitchFamily="2" charset="-122"/>
                <a:ea typeface="方正姚体" panose="02010601030101010101" pitchFamily="2" charset="-122"/>
              </a:rPr>
              <a:t>将智能合约建模成有限状态机后对所有状态逐一检查所有性质，可全自动化实现</a:t>
            </a:r>
            <a:r>
              <a:rPr lang="zh-CN" altLang="en-US" sz="1600" dirty="0">
                <a:latin typeface="方正姚体" panose="02010601030101010101" pitchFamily="2" charset="-122"/>
                <a:ea typeface="方正姚体" panose="02010601030101010101" pitchFamily="2" charset="-122"/>
              </a:rPr>
              <a:t>，</a:t>
            </a:r>
            <a:r>
              <a:rPr lang="zh-CN" altLang="zh-CN" sz="1600" dirty="0">
                <a:latin typeface="方正姚体" panose="02010601030101010101" pitchFamily="2" charset="-122"/>
                <a:ea typeface="方正姚体" panose="02010601030101010101" pitchFamily="2" charset="-122"/>
              </a:rPr>
              <a:t>但只适合没有状态爆炸问题的小型合约。 </a:t>
            </a:r>
            <a:endParaRPr lang="zh-CN" altLang="en-US"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69826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8211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形式化验证工具</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aphicFrame>
        <p:nvGraphicFramePr>
          <p:cNvPr id="8" name="表格 7">
            <a:extLst>
              <a:ext uri="{FF2B5EF4-FFF2-40B4-BE49-F238E27FC236}">
                <a16:creationId xmlns:a16="http://schemas.microsoft.com/office/drawing/2014/main" xmlns="" id="{2D141F2F-AAE9-409C-98F7-8A6E49F3AB78}"/>
              </a:ext>
            </a:extLst>
          </p:cNvPr>
          <p:cNvGraphicFramePr>
            <a:graphicFrameLocks noGrp="1"/>
          </p:cNvGraphicFramePr>
          <p:nvPr/>
        </p:nvGraphicFramePr>
        <p:xfrm>
          <a:off x="338328" y="993719"/>
          <a:ext cx="8508925" cy="3885033"/>
        </p:xfrm>
        <a:graphic>
          <a:graphicData uri="http://schemas.openxmlformats.org/drawingml/2006/table">
            <a:tbl>
              <a:tblPr firstRow="1" firstCol="1" bandRow="1">
                <a:tableStyleId>{5C22544A-7EE6-4342-B048-85BDC9FD1C3A}</a:tableStyleId>
              </a:tblPr>
              <a:tblGrid>
                <a:gridCol w="1353312">
                  <a:extLst>
                    <a:ext uri="{9D8B030D-6E8A-4147-A177-3AD203B41FA5}">
                      <a16:colId xmlns:a16="http://schemas.microsoft.com/office/drawing/2014/main" xmlns="" val="189375297"/>
                    </a:ext>
                  </a:extLst>
                </a:gridCol>
                <a:gridCol w="1259059">
                  <a:extLst>
                    <a:ext uri="{9D8B030D-6E8A-4147-A177-3AD203B41FA5}">
                      <a16:colId xmlns:a16="http://schemas.microsoft.com/office/drawing/2014/main" xmlns="" val="587492178"/>
                    </a:ext>
                  </a:extLst>
                </a:gridCol>
                <a:gridCol w="1346981">
                  <a:extLst>
                    <a:ext uri="{9D8B030D-6E8A-4147-A177-3AD203B41FA5}">
                      <a16:colId xmlns:a16="http://schemas.microsoft.com/office/drawing/2014/main" xmlns="" val="2161736643"/>
                    </a:ext>
                  </a:extLst>
                </a:gridCol>
                <a:gridCol w="1353312">
                  <a:extLst>
                    <a:ext uri="{9D8B030D-6E8A-4147-A177-3AD203B41FA5}">
                      <a16:colId xmlns:a16="http://schemas.microsoft.com/office/drawing/2014/main" xmlns="" val="114794696"/>
                    </a:ext>
                  </a:extLst>
                </a:gridCol>
                <a:gridCol w="1828800">
                  <a:extLst>
                    <a:ext uri="{9D8B030D-6E8A-4147-A177-3AD203B41FA5}">
                      <a16:colId xmlns:a16="http://schemas.microsoft.com/office/drawing/2014/main" xmlns="" val="3354342263"/>
                    </a:ext>
                  </a:extLst>
                </a:gridCol>
                <a:gridCol w="1367461">
                  <a:extLst>
                    <a:ext uri="{9D8B030D-6E8A-4147-A177-3AD203B41FA5}">
                      <a16:colId xmlns:a16="http://schemas.microsoft.com/office/drawing/2014/main" xmlns="" val="2900430951"/>
                    </a:ext>
                  </a:extLst>
                </a:gridCol>
              </a:tblGrid>
              <a:tr h="405313">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工具</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方法</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自动化程度</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验证范围</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语言支持</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开源情况</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4273440102"/>
                  </a:ext>
                </a:extLst>
              </a:tr>
              <a:tr h="402336">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Securify</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模型检测</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完全</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Solidity, EVM</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468961197"/>
                  </a:ext>
                </a:extLst>
              </a:tr>
              <a:tr h="347472">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Mythril</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模型检测</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部分性质</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534582490"/>
                  </a:ext>
                </a:extLst>
              </a:tr>
              <a:tr h="348722">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Oyente</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模型检测</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完全</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部分性质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Solidity, 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045737796"/>
                  </a:ext>
                </a:extLst>
              </a:tr>
              <a:tr h="318790">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ZEUS</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模型检测</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部分性质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en-US" sz="1600" kern="100">
                          <a:effectLst/>
                          <a:latin typeface="方正姚体" panose="02010601030101010101" pitchFamily="2" charset="-122"/>
                          <a:ea typeface="方正姚体" panose="02010601030101010101" pitchFamily="2" charset="-122"/>
                        </a:rPr>
                        <a:t>Solidity, Go, Java</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非开源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2839022869"/>
                  </a:ext>
                </a:extLst>
              </a:tr>
              <a:tr h="338328">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ECF</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dirty="0">
                          <a:effectLst/>
                          <a:latin typeface="方正姚体" panose="02010601030101010101" pitchFamily="2" charset="-122"/>
                          <a:ea typeface="方正姚体" panose="02010601030101010101" pitchFamily="2" charset="-122"/>
                        </a:rPr>
                        <a:t>模型检测</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部分性质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402474763"/>
                  </a:ext>
                </a:extLst>
              </a:tr>
              <a:tr h="329184">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Maian</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模型检测</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部分性质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760808486"/>
                  </a:ext>
                </a:extLst>
              </a:tr>
              <a:tr h="348722">
                <a:tc>
                  <a:txBody>
                    <a:bodyPr/>
                    <a:lstStyle/>
                    <a:p>
                      <a:pPr algn="ctr">
                        <a:spcBef>
                          <a:spcPts val="600"/>
                        </a:spcBef>
                        <a:spcAft>
                          <a:spcPts val="600"/>
                        </a:spcAft>
                      </a:pPr>
                      <a:r>
                        <a:rPr lang="zh-CN" altLang="en-US" sz="1600" kern="100" dirty="0">
                          <a:solidFill>
                            <a:schemeClr val="bg1"/>
                          </a:solidFill>
                          <a:effectLst/>
                          <a:latin typeface="方正姚体" panose="02010601030101010101" pitchFamily="2" charset="-122"/>
                          <a:ea typeface="方正姚体" panose="02010601030101010101" pitchFamily="2" charset="-122"/>
                          <a:cs typeface="Times New Roman" panose="02020603050405020304" pitchFamily="18" charset="0"/>
                          <a:sym typeface="Euclid Math Two" panose="02050601010101010101" pitchFamily="18" charset="2"/>
                        </a:rPr>
                        <a:t></a:t>
                      </a:r>
                      <a:endParaRPr lang="zh-CN" sz="1600" kern="100" dirty="0">
                        <a:solidFill>
                          <a:schemeClr val="bg1"/>
                        </a:solidFill>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定理证明</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 IELE</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697164865"/>
                  </a:ext>
                </a:extLst>
              </a:tr>
              <a:tr h="348722">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Lem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定理证明</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91058390"/>
                  </a:ext>
                </a:extLst>
              </a:tr>
              <a:tr h="348722">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Coq</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a:effectLst/>
                          <a:latin typeface="方正姚体" panose="02010601030101010101" pitchFamily="2" charset="-122"/>
                          <a:ea typeface="方正姚体" panose="02010601030101010101" pitchFamily="2" charset="-122"/>
                        </a:rPr>
                        <a:t>定理证明</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Scilla, Michelson</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开源</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107095840"/>
                  </a:ext>
                </a:extLst>
              </a:tr>
              <a:tr h="348722">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F*</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0" dirty="0">
                          <a:effectLst/>
                          <a:latin typeface="方正姚体" panose="02010601030101010101" pitchFamily="2" charset="-122"/>
                          <a:ea typeface="方正姚体" panose="02010601030101010101" pitchFamily="2" charset="-122"/>
                        </a:rPr>
                        <a:t>定理证明</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部分</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完全</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a:effectLst/>
                          <a:latin typeface="方正姚体" panose="02010601030101010101" pitchFamily="2" charset="-122"/>
                          <a:ea typeface="方正姚体" panose="02010601030101010101" pitchFamily="2" charset="-122"/>
                        </a:rPr>
                        <a:t>EVM</a:t>
                      </a:r>
                      <a:endParaRPr lang="zh-CN" sz="16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spcBef>
                          <a:spcPts val="600"/>
                        </a:spcBef>
                        <a:spcAft>
                          <a:spcPts val="600"/>
                        </a:spcAft>
                      </a:pPr>
                      <a:r>
                        <a:rPr lang="zh-CN" sz="1600" kern="100" dirty="0">
                          <a:effectLst/>
                          <a:latin typeface="方正姚体" panose="02010601030101010101" pitchFamily="2" charset="-122"/>
                          <a:ea typeface="方正姚体" panose="02010601030101010101" pitchFamily="2" charset="-122"/>
                        </a:rPr>
                        <a:t>开源</a:t>
                      </a:r>
                      <a:endParaRPr lang="zh-CN" sz="16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xmlns="" val="3657306880"/>
                  </a:ext>
                </a:extLst>
              </a:tr>
            </a:tbl>
          </a:graphicData>
        </a:graphic>
      </p:graphicFrame>
      <p:sp>
        <p:nvSpPr>
          <p:cNvPr id="10" name="Rectangle 6">
            <a:extLst>
              <a:ext uri="{FF2B5EF4-FFF2-40B4-BE49-F238E27FC236}">
                <a16:creationId xmlns:a16="http://schemas.microsoft.com/office/drawing/2014/main" xmlns="" id="{CCCD53B1-0666-45A5-8B50-3CEA4A50FC02}"/>
              </a:ext>
            </a:extLst>
          </p:cNvPr>
          <p:cNvSpPr>
            <a:spLocks noChangeArrowheads="1"/>
          </p:cNvSpPr>
          <p:nvPr/>
        </p:nvSpPr>
        <p:spPr bwMode="auto">
          <a:xfrm>
            <a:off x="1938338" y="203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24">
            <a:extLst>
              <a:ext uri="{FF2B5EF4-FFF2-40B4-BE49-F238E27FC236}">
                <a16:creationId xmlns:a16="http://schemas.microsoft.com/office/drawing/2014/main" xmlns="" id="{7C43261E-43D3-4B9F-9820-4DB6EC50BAFD}"/>
              </a:ext>
            </a:extLst>
          </p:cNvPr>
          <p:cNvSpPr>
            <a:spLocks noChangeArrowheads="1"/>
          </p:cNvSpPr>
          <p:nvPr/>
        </p:nvSpPr>
        <p:spPr bwMode="auto">
          <a:xfrm>
            <a:off x="3313451" y="635895"/>
            <a:ext cx="2558678" cy="264296"/>
          </a:xfrm>
          <a:prstGeom prst="rect">
            <a:avLst/>
          </a:prstGeom>
          <a:noFill/>
          <a:ln w="9525" algn="ctr">
            <a:noFill/>
            <a:miter lim="800000"/>
            <a:headEnd/>
            <a:tailEnd/>
          </a:ln>
        </p:spPr>
        <p:txBody>
          <a:bodyPr wrap="square" lIns="48381" tIns="24190" rIns="48381" bIns="24190">
            <a:spAutoFit/>
          </a:bodyPr>
          <a:ls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pPr defTabSz="914400" rtl="0" eaLnBrk="1" fontAlgn="auto" hangingPunct="1">
              <a:spcBef>
                <a:spcPts val="0"/>
              </a:spcBef>
              <a:spcAft>
                <a:spcPts val="0"/>
              </a:spcAft>
            </a:pPr>
            <a:r>
              <a:rPr lang="zh-CN" altLang="zh-CN" sz="1400" b="1" dirty="0">
                <a:solidFill>
                  <a:srgbClr val="000000"/>
                </a:solidFill>
                <a:latin typeface="方正姚体" pitchFamily="2" charset="-122"/>
                <a:ea typeface="方正姚体" pitchFamily="2" charset="-122"/>
                <a:cs typeface="Times New Roman" pitchFamily="18" charset="0"/>
              </a:rPr>
              <a:t>智能合约形式化验证工具对比</a:t>
            </a:r>
            <a:endParaRPr lang="en-US" altLang="zh-CN" sz="1400" b="1" dirty="0">
              <a:solidFill>
                <a:srgbClr val="000000"/>
              </a:solidFill>
              <a:latin typeface="方正姚体" pitchFamily="2" charset="-122"/>
              <a:ea typeface="方正姚体" pitchFamily="2" charset="-122"/>
              <a:cs typeface="Times New Roman" pitchFamily="18" charset="0"/>
            </a:endParaRPr>
          </a:p>
        </p:txBody>
      </p:sp>
    </p:spTree>
    <p:extLst>
      <p:ext uri="{BB962C8B-B14F-4D97-AF65-F5344CB8AC3E}">
        <p14:creationId xmlns:p14="http://schemas.microsoft.com/office/powerpoint/2010/main" val="3241399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展望</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2</a:t>
              </a: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：第二层扩展解决方案</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(Layer 2 scaling solution, Layer 2)</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3" name="图片 2">
            <a:extLst>
              <a:ext uri="{FF2B5EF4-FFF2-40B4-BE49-F238E27FC236}">
                <a16:creationId xmlns:a16="http://schemas.microsoft.com/office/drawing/2014/main" xmlns="" id="{F5BF4D34-1847-400F-9D93-5CAC514CA667}"/>
              </a:ext>
            </a:extLst>
          </p:cNvPr>
          <p:cNvPicPr>
            <a:picLocks noChangeAspect="1"/>
          </p:cNvPicPr>
          <p:nvPr/>
        </p:nvPicPr>
        <p:blipFill rotWithShape="1">
          <a:blip r:embed="rId3">
            <a:extLst>
              <a:ext uri="{28A0092B-C50C-407E-A947-70E740481C1C}">
                <a14:useLocalDpi xmlns:a14="http://schemas.microsoft.com/office/drawing/2010/main" val="0"/>
              </a:ext>
            </a:extLst>
          </a:blip>
          <a:srcRect l="57606" t="9177" r="1354" b="7272"/>
          <a:stretch/>
        </p:blipFill>
        <p:spPr>
          <a:xfrm>
            <a:off x="777240" y="876965"/>
            <a:ext cx="3127248" cy="1703071"/>
          </a:xfrm>
          <a:prstGeom prst="rect">
            <a:avLst/>
          </a:prstGeom>
        </p:spPr>
      </p:pic>
      <p:pic>
        <p:nvPicPr>
          <p:cNvPr id="5" name="图片 4">
            <a:extLst>
              <a:ext uri="{FF2B5EF4-FFF2-40B4-BE49-F238E27FC236}">
                <a16:creationId xmlns:a16="http://schemas.microsoft.com/office/drawing/2014/main" xmlns="" id="{54333006-189C-4CBD-9A7C-59635AAEA67B}"/>
              </a:ext>
            </a:extLst>
          </p:cNvPr>
          <p:cNvPicPr>
            <a:picLocks noChangeAspect="1"/>
          </p:cNvPicPr>
          <p:nvPr/>
        </p:nvPicPr>
        <p:blipFill rotWithShape="1">
          <a:blip r:embed="rId4">
            <a:extLst>
              <a:ext uri="{28A0092B-C50C-407E-A947-70E740481C1C}">
                <a14:useLocalDpi xmlns:a14="http://schemas.microsoft.com/office/drawing/2010/main" val="0"/>
              </a:ext>
            </a:extLst>
          </a:blip>
          <a:srcRect l="60366" t="10232" r="1594" b="4626"/>
          <a:stretch/>
        </p:blipFill>
        <p:spPr>
          <a:xfrm>
            <a:off x="777239" y="2838147"/>
            <a:ext cx="3127247" cy="1837383"/>
          </a:xfrm>
          <a:prstGeom prst="rect">
            <a:avLst/>
          </a:prstGeom>
        </p:spPr>
      </p:pic>
      <p:sp>
        <p:nvSpPr>
          <p:cNvPr id="6" name="矩形 5">
            <a:extLst>
              <a:ext uri="{FF2B5EF4-FFF2-40B4-BE49-F238E27FC236}">
                <a16:creationId xmlns:a16="http://schemas.microsoft.com/office/drawing/2014/main" xmlns="" id="{AB299DF9-2683-4A98-9A0E-541C5F73DCC1}"/>
              </a:ext>
            </a:extLst>
          </p:cNvPr>
          <p:cNvSpPr/>
          <p:nvPr/>
        </p:nvSpPr>
        <p:spPr>
          <a:xfrm>
            <a:off x="4165525" y="1114090"/>
            <a:ext cx="4520702" cy="1077218"/>
          </a:xfrm>
          <a:prstGeom prst="rect">
            <a:avLst/>
          </a:prstGeom>
        </p:spPr>
        <p:txBody>
          <a:bodyPr wrap="square" anchor="ctr" anchorCtr="1">
            <a:spAutoFit/>
          </a:bodyPr>
          <a:lstStyle/>
          <a:p>
            <a:r>
              <a:rPr lang="en-US" altLang="zh-CN" sz="1600" dirty="0">
                <a:latin typeface="方正姚体" panose="02010601030101010101" pitchFamily="2" charset="-122"/>
                <a:ea typeface="方正姚体" panose="02010601030101010101" pitchFamily="2" charset="-122"/>
              </a:rPr>
              <a:t>• Layer 1</a:t>
            </a:r>
            <a:r>
              <a:rPr lang="zh-CN" altLang="en-US" sz="1600" dirty="0">
                <a:latin typeface="方正姚体" panose="02010601030101010101" pitchFamily="2" charset="-122"/>
                <a:ea typeface="方正姚体" panose="02010601030101010101" pitchFamily="2" charset="-122"/>
              </a:rPr>
              <a:t>：第一层指底层区块链架构及共识机制</a:t>
            </a:r>
            <a:endParaRPr lang="en-US" altLang="zh-CN" sz="1600" dirty="0">
              <a:latin typeface="方正姚体" panose="02010601030101010101" pitchFamily="2" charset="-122"/>
              <a:ea typeface="方正姚体" panose="02010601030101010101" pitchFamily="2" charset="-122"/>
            </a:endParaRPr>
          </a:p>
          <a:p>
            <a:r>
              <a:rPr lang="en-US" altLang="zh-CN" sz="1600" dirty="0">
                <a:latin typeface="方正姚体" panose="02010601030101010101" pitchFamily="2" charset="-122"/>
                <a:ea typeface="方正姚体" panose="02010601030101010101" pitchFamily="2" charset="-122"/>
              </a:rPr>
              <a:t>• </a:t>
            </a:r>
            <a:r>
              <a:rPr lang="zh-CN" altLang="en-US" sz="1600" dirty="0">
                <a:latin typeface="方正姚体" panose="02010601030101010101" pitchFamily="2" charset="-122"/>
                <a:ea typeface="方正姚体" panose="02010601030101010101" pitchFamily="2" charset="-122"/>
              </a:rPr>
              <a:t>第一层扩展解决方案通过增强底层区块链本身的能力来增强可扩展性</a:t>
            </a:r>
            <a:endParaRPr lang="en-US" altLang="zh-CN" sz="1600" dirty="0">
              <a:latin typeface="方正姚体" panose="02010601030101010101" pitchFamily="2" charset="-122"/>
              <a:ea typeface="方正姚体" panose="02010601030101010101" pitchFamily="2" charset="-122"/>
            </a:endParaRPr>
          </a:p>
          <a:p>
            <a:r>
              <a:rPr lang="en-US" altLang="zh-CN" sz="1600" dirty="0">
                <a:latin typeface="方正姚体" panose="02010601030101010101" pitchFamily="2" charset="-122"/>
                <a:ea typeface="方正姚体" panose="02010601030101010101" pitchFamily="2" charset="-122"/>
              </a:rPr>
              <a:t>• </a:t>
            </a:r>
            <a:r>
              <a:rPr lang="zh-CN" altLang="en-US" sz="1600" dirty="0">
                <a:latin typeface="方正姚体" panose="02010601030101010101" pitchFamily="2" charset="-122"/>
                <a:ea typeface="方正姚体" panose="02010601030101010101" pitchFamily="2" charset="-122"/>
              </a:rPr>
              <a:t>这种改进通常需要硬分叉，如分片（</a:t>
            </a:r>
            <a:r>
              <a:rPr lang="en-US" altLang="zh-CN" sz="1600" dirty="0" err="1">
                <a:latin typeface="方正姚体" panose="02010601030101010101" pitchFamily="2" charset="-122"/>
                <a:ea typeface="方正姚体" panose="02010601030101010101" pitchFamily="2" charset="-122"/>
              </a:rPr>
              <a:t>sharding</a:t>
            </a:r>
            <a:r>
              <a:rPr lang="zh-CN" altLang="en-US" sz="1600" dirty="0">
                <a:latin typeface="方正姚体" panose="02010601030101010101" pitchFamily="2" charset="-122"/>
                <a:ea typeface="方正姚体" panose="02010601030101010101" pitchFamily="2" charset="-122"/>
              </a:rPr>
              <a:t>）</a:t>
            </a:r>
            <a:endParaRPr lang="en-US" altLang="zh-CN" sz="1600" dirty="0">
              <a:latin typeface="方正姚体" panose="02010601030101010101" pitchFamily="2" charset="-122"/>
              <a:ea typeface="方正姚体" panose="02010601030101010101" pitchFamily="2" charset="-122"/>
            </a:endParaRPr>
          </a:p>
        </p:txBody>
      </p:sp>
      <p:sp>
        <p:nvSpPr>
          <p:cNvPr id="2" name="矩形 1">
            <a:extLst>
              <a:ext uri="{FF2B5EF4-FFF2-40B4-BE49-F238E27FC236}">
                <a16:creationId xmlns:a16="http://schemas.microsoft.com/office/drawing/2014/main" xmlns="" id="{1BA0EF04-62F7-4EE1-B4B0-60EABE18EA1A}"/>
              </a:ext>
            </a:extLst>
          </p:cNvPr>
          <p:cNvSpPr/>
          <p:nvPr/>
        </p:nvSpPr>
        <p:spPr>
          <a:xfrm>
            <a:off x="4165525" y="2838147"/>
            <a:ext cx="5027336" cy="1569660"/>
          </a:xfrm>
          <a:prstGeom prst="rect">
            <a:avLst/>
          </a:prstGeom>
        </p:spPr>
        <p:txBody>
          <a:bodyPr wrap="square">
            <a:spAutoFit/>
          </a:bodyPr>
          <a:lstStyle/>
          <a:p>
            <a:r>
              <a:rPr lang="en-US" altLang="zh-CN" sz="1600" dirty="0">
                <a:latin typeface="方正姚体" panose="02010601030101010101" pitchFamily="2" charset="-122"/>
                <a:ea typeface="方正姚体" panose="02010601030101010101" pitchFamily="2" charset="-122"/>
              </a:rPr>
              <a:t>• Layer 2</a:t>
            </a:r>
            <a:r>
              <a:rPr lang="zh-CN" altLang="en-US" sz="1600" dirty="0">
                <a:latin typeface="方正姚体" panose="02010601030101010101" pitchFamily="2" charset="-122"/>
                <a:ea typeface="方正姚体" panose="02010601030101010101" pitchFamily="2" charset="-122"/>
              </a:rPr>
              <a:t>：建立在主链之外的计算、存储基础设施</a:t>
            </a:r>
            <a:endParaRPr lang="en-US" altLang="zh-CN" sz="1600" dirty="0">
              <a:latin typeface="方正姚体" panose="02010601030101010101" pitchFamily="2" charset="-122"/>
              <a:ea typeface="方正姚体" panose="02010601030101010101" pitchFamily="2" charset="-122"/>
            </a:endParaRPr>
          </a:p>
          <a:p>
            <a:r>
              <a:rPr lang="en-US" altLang="zh-CN" sz="1600" dirty="0">
                <a:latin typeface="方正姚体" panose="02010601030101010101" pitchFamily="2" charset="-122"/>
                <a:ea typeface="方正姚体" panose="02010601030101010101" pitchFamily="2" charset="-122"/>
              </a:rPr>
              <a:t>• </a:t>
            </a:r>
            <a:r>
              <a:rPr lang="zh-CN" altLang="en-US" sz="1600" dirty="0">
                <a:latin typeface="方正姚体" panose="02010601030101010101" pitchFamily="2" charset="-122"/>
                <a:ea typeface="方正姚体" panose="02010601030101010101" pitchFamily="2" charset="-122"/>
              </a:rPr>
              <a:t>第二层解决方案通过执行“链下（</a:t>
            </a:r>
            <a:r>
              <a:rPr lang="en-US" altLang="zh-CN" sz="1600" dirty="0">
                <a:latin typeface="方正姚体" panose="02010601030101010101" pitchFamily="2" charset="-122"/>
                <a:ea typeface="方正姚体" panose="02010601030101010101" pitchFamily="2" charset="-122"/>
              </a:rPr>
              <a:t>off-chain</a:t>
            </a:r>
            <a:r>
              <a:rPr lang="zh-CN" altLang="en-US" sz="1600" dirty="0">
                <a:latin typeface="方正姚体" panose="02010601030101010101" pitchFamily="2" charset="-122"/>
                <a:ea typeface="方正姚体" panose="02010601030101010101" pitchFamily="2" charset="-122"/>
              </a:rPr>
              <a:t>）”操作来增强区块链的可扩展性</a:t>
            </a:r>
            <a:endParaRPr lang="en-US" altLang="zh-CN" sz="1600" dirty="0">
              <a:latin typeface="方正姚体" panose="02010601030101010101" pitchFamily="2" charset="-122"/>
              <a:ea typeface="方正姚体" panose="02010601030101010101" pitchFamily="2" charset="-122"/>
            </a:endParaRPr>
          </a:p>
          <a:p>
            <a:r>
              <a:rPr lang="en-US" altLang="zh-CN" sz="1600" dirty="0">
                <a:latin typeface="方正姚体" panose="02010601030101010101" pitchFamily="2" charset="-122"/>
                <a:ea typeface="方正姚体" panose="02010601030101010101" pitchFamily="2" charset="-122"/>
              </a:rPr>
              <a:t>• </a:t>
            </a:r>
            <a:r>
              <a:rPr lang="zh-CN" altLang="en-US" sz="1600" dirty="0">
                <a:latin typeface="方正姚体" panose="02010601030101010101" pitchFamily="2" charset="-122"/>
                <a:ea typeface="方正姚体" panose="02010601030101010101" pitchFamily="2" charset="-122"/>
              </a:rPr>
              <a:t>这种改进通常以</a:t>
            </a:r>
            <a:r>
              <a:rPr lang="zh-CN" altLang="en-US" sz="1600" dirty="0">
                <a:solidFill>
                  <a:srgbClr val="FF0000"/>
                </a:solidFill>
                <a:latin typeface="方正姚体" panose="02010601030101010101" pitchFamily="2" charset="-122"/>
                <a:ea typeface="方正姚体" panose="02010601030101010101" pitchFamily="2" charset="-122"/>
              </a:rPr>
              <a:t>智能合约</a:t>
            </a:r>
            <a:r>
              <a:rPr lang="zh-CN" altLang="en-US" sz="1600" dirty="0">
                <a:latin typeface="方正姚体" panose="02010601030101010101" pitchFamily="2" charset="-122"/>
                <a:ea typeface="方正姚体" panose="02010601030101010101" pitchFamily="2" charset="-122"/>
              </a:rPr>
              <a:t>的形式实现而无需分叉</a:t>
            </a:r>
            <a:endParaRPr lang="en-US" altLang="zh-CN" sz="1600" dirty="0">
              <a:latin typeface="方正姚体" panose="02010601030101010101" pitchFamily="2" charset="-122"/>
              <a:ea typeface="方正姚体" panose="02010601030101010101" pitchFamily="2" charset="-122"/>
            </a:endParaRPr>
          </a:p>
          <a:p>
            <a:r>
              <a:rPr lang="en-US" altLang="zh-CN" sz="1600" dirty="0">
                <a:latin typeface="方正姚体" panose="02010601030101010101" pitchFamily="2" charset="-122"/>
                <a:ea typeface="方正姚体" panose="02010601030101010101" pitchFamily="2" charset="-122"/>
              </a:rPr>
              <a:t>•</a:t>
            </a:r>
            <a:r>
              <a:rPr lang="zh-CN" altLang="en-US" sz="1600" dirty="0">
                <a:latin typeface="方正姚体" panose="02010601030101010101" pitchFamily="2" charset="-122"/>
                <a:ea typeface="方正姚体" panose="02010601030101010101" pitchFamily="2" charset="-122"/>
              </a:rPr>
              <a:t>状态通道（</a:t>
            </a:r>
            <a:r>
              <a:rPr lang="en-US" altLang="zh-CN" sz="1600" dirty="0">
                <a:latin typeface="方正姚体" panose="02010601030101010101" pitchFamily="2" charset="-122"/>
                <a:ea typeface="方正姚体" panose="02010601030101010101" pitchFamily="2" charset="-122"/>
              </a:rPr>
              <a:t>state channel</a:t>
            </a:r>
            <a:r>
              <a:rPr lang="zh-CN" altLang="en-US" sz="1600" dirty="0">
                <a:latin typeface="方正姚体" panose="02010601030101010101" pitchFamily="2" charset="-122"/>
                <a:ea typeface="方正姚体" panose="02010601030101010101" pitchFamily="2" charset="-122"/>
              </a:rPr>
              <a:t>），侧链（</a:t>
            </a:r>
            <a:r>
              <a:rPr lang="en-US" altLang="zh-CN" sz="1600" dirty="0">
                <a:latin typeface="方正姚体" panose="02010601030101010101" pitchFamily="2" charset="-122"/>
                <a:ea typeface="方正姚体" panose="02010601030101010101" pitchFamily="2" charset="-122"/>
              </a:rPr>
              <a:t>side-chain</a:t>
            </a:r>
            <a:r>
              <a:rPr lang="zh-CN" altLang="en-US" sz="1600" dirty="0">
                <a:latin typeface="方正姚体" panose="02010601030101010101" pitchFamily="2" charset="-122"/>
                <a:ea typeface="方正姚体" panose="02010601030101010101" pitchFamily="2" charset="-122"/>
              </a:rPr>
              <a:t>）都是典型的</a:t>
            </a:r>
            <a:r>
              <a:rPr lang="en-US" altLang="zh-CN" sz="1600" dirty="0">
                <a:latin typeface="方正姚体" panose="02010601030101010101" pitchFamily="2" charset="-122"/>
                <a:ea typeface="方正姚体" panose="02010601030101010101" pitchFamily="2" charset="-122"/>
              </a:rPr>
              <a:t>Layer 2</a:t>
            </a:r>
            <a:r>
              <a:rPr lang="zh-CN" altLang="en-US" sz="1600" dirty="0">
                <a:latin typeface="方正姚体" panose="02010601030101010101" pitchFamily="2" charset="-122"/>
                <a:ea typeface="方正姚体" panose="02010601030101010101" pitchFamily="2" charset="-122"/>
              </a:rPr>
              <a:t>实现方案</a:t>
            </a:r>
            <a:endParaRPr lang="en-US" altLang="zh-CN" sz="16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192683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第二层扩展解决方案</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(Layer 2 scaling solution, Layer 2)</a:t>
              </a: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pic>
        <p:nvPicPr>
          <p:cNvPr id="4" name="图片 3">
            <a:extLst>
              <a:ext uri="{FF2B5EF4-FFF2-40B4-BE49-F238E27FC236}">
                <a16:creationId xmlns:a16="http://schemas.microsoft.com/office/drawing/2014/main" xmlns="" id="{B74C4352-0A0F-4208-ABC7-2C83468632EB}"/>
              </a:ext>
            </a:extLst>
          </p:cNvPr>
          <p:cNvPicPr>
            <a:picLocks noChangeAspect="1"/>
          </p:cNvPicPr>
          <p:nvPr/>
        </p:nvPicPr>
        <p:blipFill rotWithShape="1">
          <a:blip r:embed="rId3"/>
          <a:srcRect t="4571"/>
          <a:stretch/>
        </p:blipFill>
        <p:spPr>
          <a:xfrm>
            <a:off x="608075" y="681615"/>
            <a:ext cx="8239177" cy="1911640"/>
          </a:xfrm>
          <a:prstGeom prst="rect">
            <a:avLst/>
          </a:prstGeom>
        </p:spPr>
      </p:pic>
      <p:pic>
        <p:nvPicPr>
          <p:cNvPr id="6" name="图片 5">
            <a:extLst>
              <a:ext uri="{FF2B5EF4-FFF2-40B4-BE49-F238E27FC236}">
                <a16:creationId xmlns:a16="http://schemas.microsoft.com/office/drawing/2014/main" xmlns="" id="{14BEA9E7-62F8-4696-BDCB-47D02DF00A6F}"/>
              </a:ext>
            </a:extLst>
          </p:cNvPr>
          <p:cNvPicPr>
            <a:picLocks noChangeAspect="1"/>
          </p:cNvPicPr>
          <p:nvPr/>
        </p:nvPicPr>
        <p:blipFill>
          <a:blip r:embed="rId4"/>
          <a:stretch>
            <a:fillRect/>
          </a:stretch>
        </p:blipFill>
        <p:spPr>
          <a:xfrm>
            <a:off x="3821758" y="2678307"/>
            <a:ext cx="5025495" cy="2292986"/>
          </a:xfrm>
          <a:prstGeom prst="rect">
            <a:avLst/>
          </a:prstGeom>
        </p:spPr>
      </p:pic>
      <p:pic>
        <p:nvPicPr>
          <p:cNvPr id="8" name="图片 7">
            <a:extLst>
              <a:ext uri="{FF2B5EF4-FFF2-40B4-BE49-F238E27FC236}">
                <a16:creationId xmlns:a16="http://schemas.microsoft.com/office/drawing/2014/main" xmlns="" id="{8F978119-3402-434C-A9C1-9D0DFB1673D0}"/>
              </a:ext>
            </a:extLst>
          </p:cNvPr>
          <p:cNvPicPr>
            <a:picLocks noChangeAspect="1"/>
          </p:cNvPicPr>
          <p:nvPr/>
        </p:nvPicPr>
        <p:blipFill>
          <a:blip r:embed="rId5"/>
          <a:stretch>
            <a:fillRect/>
          </a:stretch>
        </p:blipFill>
        <p:spPr>
          <a:xfrm>
            <a:off x="608076" y="2633931"/>
            <a:ext cx="2791586" cy="2337362"/>
          </a:xfrm>
          <a:prstGeom prst="rect">
            <a:avLst/>
          </a:prstGeom>
        </p:spPr>
      </p:pic>
    </p:spTree>
    <p:extLst>
      <p:ext uri="{BB962C8B-B14F-4D97-AF65-F5344CB8AC3E}">
        <p14:creationId xmlns:p14="http://schemas.microsoft.com/office/powerpoint/2010/main" val="2549405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Q&amp;A</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BB4ADD1B-77D2-4A46-A0DF-95FD5EE9EF45}"/>
              </a:ext>
            </a:extLst>
          </p:cNvPr>
          <p:cNvSpPr/>
          <p:nvPr/>
        </p:nvSpPr>
        <p:spPr>
          <a:xfrm>
            <a:off x="3267797" y="2110085"/>
            <a:ext cx="2608407"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Thanks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9354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智能合约：定义与特性</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xmlns="" id="{3A7E6E42-1828-4E5B-A07A-E74AF21C2BD1}"/>
              </a:ext>
            </a:extLst>
          </p:cNvPr>
          <p:cNvSpPr/>
          <p:nvPr/>
        </p:nvSpPr>
        <p:spPr>
          <a:xfrm>
            <a:off x="604037" y="760841"/>
            <a:ext cx="7478725" cy="584775"/>
          </a:xfrm>
          <a:prstGeom prst="rect">
            <a:avLst/>
          </a:prstGeom>
        </p:spPr>
        <p:txBody>
          <a:bodyPr wrap="squar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狭义定义</a:t>
            </a:r>
            <a:r>
              <a:rPr lang="zh-CN" altLang="en-US" sz="1600" dirty="0">
                <a:latin typeface="方正姚体" panose="02010601030101010101" pitchFamily="2" charset="-122"/>
                <a:ea typeface="方正姚体" panose="02010601030101010101" pitchFamily="2" charset="-122"/>
              </a:rPr>
              <a:t>：运行在分布式账本上预置规则、具有状态、条件响应的, 可封装、验证、执行分布式节点复杂行为, 完成信息交换、价值转移和资产管理的计算机程序。</a:t>
            </a:r>
          </a:p>
        </p:txBody>
      </p:sp>
      <p:sp>
        <p:nvSpPr>
          <p:cNvPr id="7" name="矩形 6">
            <a:extLst>
              <a:ext uri="{FF2B5EF4-FFF2-40B4-BE49-F238E27FC236}">
                <a16:creationId xmlns:a16="http://schemas.microsoft.com/office/drawing/2014/main" xmlns="" id="{8815CCD5-A152-4B8C-A797-850DFBA8486A}"/>
              </a:ext>
            </a:extLst>
          </p:cNvPr>
          <p:cNvSpPr/>
          <p:nvPr/>
        </p:nvSpPr>
        <p:spPr>
          <a:xfrm>
            <a:off x="604037" y="1421232"/>
            <a:ext cx="6964792" cy="830997"/>
          </a:xfrm>
          <a:prstGeom prst="rect">
            <a:avLst/>
          </a:prstGeom>
        </p:spPr>
        <p:txBody>
          <a:bodyPr wrap="squar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广义定义</a:t>
            </a:r>
            <a:r>
              <a:rPr lang="zh-CN" altLang="en-US" sz="1600" dirty="0">
                <a:latin typeface="方正姚体" panose="02010601030101010101" pitchFamily="2" charset="-122"/>
                <a:ea typeface="方正姚体" panose="02010601030101010101" pitchFamily="2" charset="-122"/>
              </a:rPr>
              <a:t>：无需中介、自我验证、自动执行合约条款的计算机交易协议。按照其设计目的可分为: 旨在作为法律的替代和补充的智能法律合约, 旨在作为功能型软件的智能软件合约，以及旨在引入新型合约关系的智能替代合约。</a:t>
            </a:r>
          </a:p>
        </p:txBody>
      </p:sp>
      <p:pic>
        <p:nvPicPr>
          <p:cNvPr id="8" name="图片 7">
            <a:extLst>
              <a:ext uri="{FF2B5EF4-FFF2-40B4-BE49-F238E27FC236}">
                <a16:creationId xmlns:a16="http://schemas.microsoft.com/office/drawing/2014/main" xmlns="" id="{528791FA-28D7-4E52-9E90-59374604521F}"/>
              </a:ext>
            </a:extLst>
          </p:cNvPr>
          <p:cNvPicPr>
            <a:picLocks noChangeAspect="1"/>
          </p:cNvPicPr>
          <p:nvPr/>
        </p:nvPicPr>
        <p:blipFill>
          <a:blip r:embed="rId3"/>
          <a:stretch>
            <a:fillRect/>
          </a:stretch>
        </p:blipFill>
        <p:spPr>
          <a:xfrm>
            <a:off x="2059068" y="2290259"/>
            <a:ext cx="4198231" cy="1989271"/>
          </a:xfrm>
          <a:prstGeom prst="rect">
            <a:avLst/>
          </a:prstGeom>
        </p:spPr>
      </p:pic>
      <p:sp>
        <p:nvSpPr>
          <p:cNvPr id="9" name="矩形 8">
            <a:extLst>
              <a:ext uri="{FF2B5EF4-FFF2-40B4-BE49-F238E27FC236}">
                <a16:creationId xmlns:a16="http://schemas.microsoft.com/office/drawing/2014/main" xmlns="" id="{E72EEC96-4A68-4E18-8736-9FFEFD1F7287}"/>
              </a:ext>
            </a:extLst>
          </p:cNvPr>
          <p:cNvSpPr/>
          <p:nvPr/>
        </p:nvSpPr>
        <p:spPr>
          <a:xfrm>
            <a:off x="604037" y="4352282"/>
            <a:ext cx="3672800" cy="338554"/>
          </a:xfrm>
          <a:prstGeom prst="rect">
            <a:avLst/>
          </a:prstGeom>
        </p:spPr>
        <p:txBody>
          <a:bodyPr wrap="none">
            <a:spAutoFit/>
          </a:bodyPr>
          <a:lstStyle/>
          <a:p>
            <a:r>
              <a:rPr lang="zh-CN" altLang="en-US" sz="1600" b="1" dirty="0">
                <a:solidFill>
                  <a:schemeClr val="accent1">
                    <a:lumMod val="75000"/>
                  </a:schemeClr>
                </a:solidFill>
                <a:latin typeface="方正姚体" panose="02010601030101010101" pitchFamily="2" charset="-122"/>
                <a:ea typeface="方正姚体" panose="02010601030101010101" pitchFamily="2" charset="-122"/>
              </a:rPr>
              <a:t>特性</a:t>
            </a:r>
            <a:r>
              <a:rPr lang="zh-CN" altLang="en-US" sz="1600" dirty="0">
                <a:latin typeface="方正姚体" panose="02010601030101010101" pitchFamily="2" charset="-122"/>
                <a:ea typeface="方正姚体" panose="02010601030101010101" pitchFamily="2" charset="-122"/>
              </a:rPr>
              <a:t>：自动执行、安全透明、自治自足</a:t>
            </a:r>
          </a:p>
        </p:txBody>
      </p:sp>
    </p:spTree>
    <p:extLst>
      <p:ext uri="{BB962C8B-B14F-4D97-AF65-F5344CB8AC3E}">
        <p14:creationId xmlns:p14="http://schemas.microsoft.com/office/powerpoint/2010/main" val="408347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kern="100" dirty="0">
                  <a:solidFill>
                    <a:prstClr val="black">
                      <a:lumMod val="95000"/>
                      <a:lumOff val="5000"/>
                    </a:prstClr>
                  </a:solidFill>
                  <a:latin typeface="Times New Roman" panose="02020603050405020304" pitchFamily="18" charset="0"/>
                  <a:ea typeface="方正姚体" panose="02010601030101010101" charset="-122"/>
                  <a:cs typeface="Times New Roman" panose="02020603050405020304" pitchFamily="18" charset="0"/>
                </a:rPr>
                <a:t>目录</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 name="组合 22">
            <a:extLst>
              <a:ext uri="{FF2B5EF4-FFF2-40B4-BE49-F238E27FC236}">
                <a16:creationId xmlns:a16="http://schemas.microsoft.com/office/drawing/2014/main" xmlns="" id="{1B57BC3D-7856-4844-AF17-A14AD19ECA69}"/>
              </a:ext>
            </a:extLst>
          </p:cNvPr>
          <p:cNvGrpSpPr/>
          <p:nvPr/>
        </p:nvGrpSpPr>
        <p:grpSpPr>
          <a:xfrm>
            <a:off x="1979692" y="757438"/>
            <a:ext cx="5526882" cy="443866"/>
            <a:chOff x="1224" y="3499"/>
            <a:chExt cx="11605" cy="932"/>
          </a:xfrm>
        </p:grpSpPr>
        <p:sp>
          <p:nvSpPr>
            <p:cNvPr id="11" name="圆角矩形 21">
              <a:extLst>
                <a:ext uri="{FF2B5EF4-FFF2-40B4-BE49-F238E27FC236}">
                  <a16:creationId xmlns:a16="http://schemas.microsoft.com/office/drawing/2014/main" xmlns="" id="{690B67E0-53C8-4808-ADAD-24F7D083791A}"/>
                </a:ext>
              </a:extLst>
            </p:cNvPr>
            <p:cNvSpPr>
              <a:spLocks noChangeAspect="1"/>
            </p:cNvSpPr>
            <p:nvPr/>
          </p:nvSpPr>
          <p:spPr bwMode="auto">
            <a:xfrm>
              <a:off x="1224" y="3537"/>
              <a:ext cx="896" cy="89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1</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15" name="矩形 14">
              <a:extLst>
                <a:ext uri="{FF2B5EF4-FFF2-40B4-BE49-F238E27FC236}">
                  <a16:creationId xmlns:a16="http://schemas.microsoft.com/office/drawing/2014/main" xmlns="" id="{FB26C92A-DA48-4A37-A69F-EE6BA782E128}"/>
                </a:ext>
              </a:extLst>
            </p:cNvPr>
            <p:cNvSpPr/>
            <p:nvPr/>
          </p:nvSpPr>
          <p:spPr bwMode="auto">
            <a:xfrm>
              <a:off x="2565" y="3499"/>
              <a:ext cx="10264" cy="905"/>
            </a:xfrm>
            <a:prstGeom prst="rect">
              <a:avLst/>
            </a:prstGeom>
          </p:spPr>
          <p:txBody>
            <a:bodyPr wrap="square">
              <a:spAutoFit/>
            </a:bodyPr>
            <a:lstStyle/>
            <a:p>
              <a:pPr defTabSz="514337" rtl="0" eaLnBrk="1" fontAlgn="auto" hangingPunct="1">
                <a:spcBef>
                  <a:spcPts val="0"/>
                </a:spcBef>
                <a:spcAft>
                  <a:spcPts val="0"/>
                </a:spcAft>
                <a:defRPr/>
              </a:pPr>
              <a:r>
                <a:rPr lang="zh-CN" altLang="en-US" sz="2200" b="1" kern="100" spc="56" dirty="0">
                  <a:latin typeface="华文细黑" panose="02010600040101010101" pitchFamily="2" charset="-122"/>
                  <a:ea typeface="华文细黑" panose="02010600040101010101" pitchFamily="2" charset="-122"/>
                  <a:cs typeface="Times New Roman" panose="02020603050405020304" pitchFamily="18" charset="0"/>
                  <a:sym typeface="+mn-ea"/>
                </a:rPr>
                <a:t>起源与定义</a:t>
              </a:r>
            </a:p>
          </p:txBody>
        </p:sp>
      </p:grpSp>
      <p:grpSp>
        <p:nvGrpSpPr>
          <p:cNvPr id="16" name="组合 25">
            <a:extLst>
              <a:ext uri="{FF2B5EF4-FFF2-40B4-BE49-F238E27FC236}">
                <a16:creationId xmlns:a16="http://schemas.microsoft.com/office/drawing/2014/main" xmlns="" id="{5F9AFD32-DF9C-4EC0-8F1E-1671C9A3975A}"/>
              </a:ext>
            </a:extLst>
          </p:cNvPr>
          <p:cNvGrpSpPr/>
          <p:nvPr/>
        </p:nvGrpSpPr>
        <p:grpSpPr>
          <a:xfrm>
            <a:off x="1979584" y="2106632"/>
            <a:ext cx="5541257" cy="433864"/>
            <a:chOff x="1232" y="4781"/>
            <a:chExt cx="9314" cy="911"/>
          </a:xfrm>
        </p:grpSpPr>
        <p:sp>
          <p:nvSpPr>
            <p:cNvPr id="20" name="圆角矩形 23">
              <a:extLst>
                <a:ext uri="{FF2B5EF4-FFF2-40B4-BE49-F238E27FC236}">
                  <a16:creationId xmlns:a16="http://schemas.microsoft.com/office/drawing/2014/main" xmlns="" id="{E54888FB-7F72-4A89-8A8D-4CE8CAC6A5AC}"/>
                </a:ext>
              </a:extLst>
            </p:cNvPr>
            <p:cNvSpPr>
              <a:spLocks noChangeAspect="1"/>
            </p:cNvSpPr>
            <p:nvPr/>
          </p:nvSpPr>
          <p:spPr bwMode="auto">
            <a:xfrm>
              <a:off x="1232" y="4802"/>
              <a:ext cx="763" cy="890"/>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3</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1" name="矩形 20">
              <a:extLst>
                <a:ext uri="{FF2B5EF4-FFF2-40B4-BE49-F238E27FC236}">
                  <a16:creationId xmlns:a16="http://schemas.microsoft.com/office/drawing/2014/main" xmlns="" id="{A13CF688-6F6B-4EF5-861C-E0EAF45815F9}"/>
                </a:ext>
              </a:extLst>
            </p:cNvPr>
            <p:cNvSpPr/>
            <p:nvPr/>
          </p:nvSpPr>
          <p:spPr bwMode="auto">
            <a:xfrm>
              <a:off x="2338" y="4781"/>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运行机制与架构模型</a:t>
              </a:r>
            </a:p>
          </p:txBody>
        </p:sp>
      </p:grpSp>
      <p:grpSp>
        <p:nvGrpSpPr>
          <p:cNvPr id="22" name="组合 29">
            <a:extLst>
              <a:ext uri="{FF2B5EF4-FFF2-40B4-BE49-F238E27FC236}">
                <a16:creationId xmlns:a16="http://schemas.microsoft.com/office/drawing/2014/main" xmlns="" id="{50272F37-C273-4915-9760-B912FD6DE0CE}"/>
              </a:ext>
            </a:extLst>
          </p:cNvPr>
          <p:cNvGrpSpPr/>
          <p:nvPr/>
        </p:nvGrpSpPr>
        <p:grpSpPr>
          <a:xfrm>
            <a:off x="1979693" y="2819104"/>
            <a:ext cx="5212617" cy="431007"/>
            <a:chOff x="1224" y="6351"/>
            <a:chExt cx="9754" cy="905"/>
          </a:xfrm>
        </p:grpSpPr>
        <p:sp>
          <p:nvSpPr>
            <p:cNvPr id="23" name="圆角矩形 25">
              <a:extLst>
                <a:ext uri="{FF2B5EF4-FFF2-40B4-BE49-F238E27FC236}">
                  <a16:creationId xmlns:a16="http://schemas.microsoft.com/office/drawing/2014/main" xmlns="" id="{882AE8F7-C493-402B-9378-EC41A5AD91E4}"/>
                </a:ext>
              </a:extLst>
            </p:cNvPr>
            <p:cNvSpPr>
              <a:spLocks noChangeAspect="1"/>
            </p:cNvSpPr>
            <p:nvPr/>
          </p:nvSpPr>
          <p:spPr bwMode="auto">
            <a:xfrm>
              <a:off x="1224" y="6368"/>
              <a:ext cx="845" cy="84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4</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6" name="矩形 25">
              <a:extLst>
                <a:ext uri="{FF2B5EF4-FFF2-40B4-BE49-F238E27FC236}">
                  <a16:creationId xmlns:a16="http://schemas.microsoft.com/office/drawing/2014/main" xmlns="" id="{EFAFC8FA-1C39-4E0F-8A77-5A275A48E644}"/>
                </a:ext>
              </a:extLst>
            </p:cNvPr>
            <p:cNvSpPr/>
            <p:nvPr/>
          </p:nvSpPr>
          <p:spPr bwMode="auto">
            <a:xfrm>
              <a:off x="2470" y="6351"/>
              <a:ext cx="85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智能合约的核心要素</a:t>
              </a:r>
            </a:p>
          </p:txBody>
        </p:sp>
      </p:grpSp>
      <p:grpSp>
        <p:nvGrpSpPr>
          <p:cNvPr id="27" name="组合 32">
            <a:extLst>
              <a:ext uri="{FF2B5EF4-FFF2-40B4-BE49-F238E27FC236}">
                <a16:creationId xmlns:a16="http://schemas.microsoft.com/office/drawing/2014/main" xmlns="" id="{FC93077F-9A0E-47A4-8978-D0D8488F526D}"/>
              </a:ext>
            </a:extLst>
          </p:cNvPr>
          <p:cNvGrpSpPr/>
          <p:nvPr/>
        </p:nvGrpSpPr>
        <p:grpSpPr>
          <a:xfrm>
            <a:off x="1979738" y="1450056"/>
            <a:ext cx="5212342" cy="435292"/>
            <a:chOff x="1230" y="4799"/>
            <a:chExt cx="9365" cy="914"/>
          </a:xfrm>
        </p:grpSpPr>
        <p:sp>
          <p:nvSpPr>
            <p:cNvPr id="28" name="圆角矩形 23">
              <a:extLst>
                <a:ext uri="{FF2B5EF4-FFF2-40B4-BE49-F238E27FC236}">
                  <a16:creationId xmlns:a16="http://schemas.microsoft.com/office/drawing/2014/main" xmlns="" id="{FBDAA992-4068-48D4-AC1D-F4F0E99E91DC}"/>
                </a:ext>
              </a:extLst>
            </p:cNvPr>
            <p:cNvSpPr>
              <a:spLocks noChangeAspect="1"/>
            </p:cNvSpPr>
            <p:nvPr/>
          </p:nvSpPr>
          <p:spPr bwMode="auto">
            <a:xfrm>
              <a:off x="1230" y="4816"/>
              <a:ext cx="767" cy="897"/>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2</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29" name="矩形 28">
              <a:extLst>
                <a:ext uri="{FF2B5EF4-FFF2-40B4-BE49-F238E27FC236}">
                  <a16:creationId xmlns:a16="http://schemas.microsoft.com/office/drawing/2014/main" xmlns="" id="{C5BB5047-6935-4814-8930-6E2ADE2835B2}"/>
                </a:ext>
              </a:extLst>
            </p:cNvPr>
            <p:cNvSpPr/>
            <p:nvPr/>
          </p:nvSpPr>
          <p:spPr bwMode="auto">
            <a:xfrm>
              <a:off x="2387" y="4799"/>
              <a:ext cx="8208" cy="905"/>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rgbClr val="C00000"/>
                  </a:solidFill>
                  <a:latin typeface="华文细黑" panose="02010600040101010101" pitchFamily="2" charset="-122"/>
                  <a:ea typeface="华文细黑" panose="02010600040101010101" pitchFamily="2" charset="-122"/>
                  <a:cs typeface="Times New Roman" panose="02020603050405020304" pitchFamily="18" charset="0"/>
                  <a:sym typeface="+mn-ea"/>
                </a:rPr>
                <a:t>智能合约开发平台</a:t>
              </a:r>
            </a:p>
          </p:txBody>
        </p:sp>
      </p:grpSp>
      <p:sp>
        <p:nvSpPr>
          <p:cNvPr id="30" name="矩形 29">
            <a:extLst>
              <a:ext uri="{FF2B5EF4-FFF2-40B4-BE49-F238E27FC236}">
                <a16:creationId xmlns:a16="http://schemas.microsoft.com/office/drawing/2014/main" xmlns="" id="{EF2613BA-EEB1-41BE-AFFD-B525F3B4D2F7}"/>
              </a:ext>
            </a:extLst>
          </p:cNvPr>
          <p:cNvSpPr/>
          <p:nvPr/>
        </p:nvSpPr>
        <p:spPr bwMode="auto">
          <a:xfrm>
            <a:off x="2677491" y="350261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应用场景</a:t>
            </a:r>
          </a:p>
        </p:txBody>
      </p:sp>
      <p:sp>
        <p:nvSpPr>
          <p:cNvPr id="31" name="圆角矩形 23">
            <a:extLst>
              <a:ext uri="{FF2B5EF4-FFF2-40B4-BE49-F238E27FC236}">
                <a16:creationId xmlns:a16="http://schemas.microsoft.com/office/drawing/2014/main" xmlns="" id="{52962416-15EB-458C-8C1E-9CE730331070}"/>
              </a:ext>
            </a:extLst>
          </p:cNvPr>
          <p:cNvSpPr>
            <a:spLocks noChangeAspect="1"/>
          </p:cNvSpPr>
          <p:nvPr/>
        </p:nvSpPr>
        <p:spPr bwMode="auto">
          <a:xfrm>
            <a:off x="2003968" y="3492741"/>
            <a:ext cx="435880" cy="407164"/>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5</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xmlns="" id="{70A4AC8C-CC08-4ABB-AC6B-CAA73C1A8D27}"/>
              </a:ext>
            </a:extLst>
          </p:cNvPr>
          <p:cNvSpPr/>
          <p:nvPr/>
        </p:nvSpPr>
        <p:spPr bwMode="auto">
          <a:xfrm>
            <a:off x="2676331" y="4234366"/>
            <a:ext cx="4963184" cy="431006"/>
          </a:xfrm>
          <a:prstGeom prst="rect">
            <a:avLst/>
          </a:prstGeom>
        </p:spPr>
        <p:txBody>
          <a:bodyPr wrap="square">
            <a:spAutoFit/>
          </a:bodyPr>
          <a:lstStyle/>
          <a:p>
            <a:pPr algn="just" defTabSz="514337" rtl="0" eaLnBrk="1" fontAlgn="auto" hangingPunct="1">
              <a:spcBef>
                <a:spcPts val="0"/>
              </a:spcBef>
              <a:spcAft>
                <a:spcPts val="0"/>
              </a:spcAft>
              <a:defRPr/>
            </a:pPr>
            <a:r>
              <a:rPr lang="zh-CN" altLang="en-US" sz="2200" b="1" kern="100" spc="56" dirty="0">
                <a:solidFill>
                  <a:schemeClr val="tx1">
                    <a:lumMod val="85000"/>
                    <a:lumOff val="15000"/>
                  </a:schemeClr>
                </a:solidFill>
                <a:latin typeface="华文细黑" panose="02010600040101010101" pitchFamily="2" charset="-122"/>
                <a:ea typeface="华文细黑" panose="02010600040101010101" pitchFamily="2" charset="-122"/>
                <a:cs typeface="Times New Roman" panose="02020603050405020304" pitchFamily="18" charset="0"/>
                <a:sym typeface="+mn-ea"/>
              </a:rPr>
              <a:t>挑战与展望</a:t>
            </a:r>
          </a:p>
        </p:txBody>
      </p:sp>
      <p:sp>
        <p:nvSpPr>
          <p:cNvPr id="33" name="圆角矩形 23">
            <a:extLst>
              <a:ext uri="{FF2B5EF4-FFF2-40B4-BE49-F238E27FC236}">
                <a16:creationId xmlns:a16="http://schemas.microsoft.com/office/drawing/2014/main" xmlns="" id="{7BBA4C7E-ABD6-47C1-AE7B-FFD1657DC9E6}"/>
              </a:ext>
            </a:extLst>
          </p:cNvPr>
          <p:cNvSpPr>
            <a:spLocks noChangeAspect="1"/>
          </p:cNvSpPr>
          <p:nvPr/>
        </p:nvSpPr>
        <p:spPr bwMode="auto">
          <a:xfrm>
            <a:off x="2002807" y="4209829"/>
            <a:ext cx="451575" cy="421825"/>
          </a:xfrm>
          <a:prstGeom prst="roundRect">
            <a:avLst/>
          </a:prstGeom>
          <a:solidFill>
            <a:schemeClr val="accent2">
              <a:lumMod val="90000"/>
              <a:lumOff val="1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algn="ctr" defTabSz="514337" rtl="0" eaLnBrk="1" hangingPunct="1">
              <a:defRPr/>
            </a:pPr>
            <a:r>
              <a:rPr lang="en-US" altLang="zh-CN"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rPr>
              <a:t>6</a:t>
            </a:r>
            <a:endParaRPr lang="zh-CN" altLang="en-US" sz="2200" b="1" dirty="0">
              <a:solidFill>
                <a:schemeClr val="bg1"/>
              </a:solidFill>
              <a:latin typeface="微软雅黑 Light" panose="020B0502040204020203"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632370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rPr>
                <a:t>智能合约的雏形：比特币脚本</a:t>
              </a:r>
              <a:endParaRPr kumimoji="0" sz="1800" b="1" i="0" u="none" strike="noStrike" kern="100" cap="none" spc="0" normalizeH="0" baseline="0" noProof="0" dirty="0">
                <a:ln>
                  <a:noFill/>
                </a:ln>
                <a:solidFill>
                  <a:prstClr val="black">
                    <a:lumMod val="95000"/>
                    <a:lumOff val="5000"/>
                  </a:prstClr>
                </a:solidFill>
                <a:effectLst/>
                <a:uLnTx/>
                <a:uFillTx/>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25"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black">
                    <a:lumMod val="95000"/>
                    <a:lumOff val="5000"/>
                  </a:prstClr>
                </a:solidFill>
                <a:effectLst/>
                <a:uLnTx/>
                <a:uFillTx/>
                <a:latin typeface="Calibri" panose="020F0502020204030204"/>
                <a:ea typeface="等线" panose="02010600030101010101" pitchFamily="2" charset="-122"/>
                <a:cs typeface="+mn-cs"/>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lang="zh-CN" altLang="en-US" sz="1009"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marL="0" marR="0" lvl="0" indent="0" algn="l" defTabSz="685800" eaLnBrk="0" fontAlgn="base" latinLnBrk="0" hangingPunct="0">
                <a:lnSpc>
                  <a:spcPct val="90000"/>
                </a:lnSpc>
                <a:spcBef>
                  <a:spcPct val="0"/>
                </a:spcBef>
                <a:spcAft>
                  <a:spcPct val="0"/>
                </a:spcAft>
                <a:buClrTx/>
                <a:buSzTx/>
                <a:buFontTx/>
                <a:buNone/>
                <a:tabLst/>
                <a:defRPr/>
              </a:pPr>
              <a:endParaRPr kumimoji="0" lang="zh-CN" altLang="en-US" sz="784"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xmlns="" id="{7D2418D3-217A-41D1-A37F-4966FDCFD050}"/>
              </a:ext>
            </a:extLst>
          </p:cNvPr>
          <p:cNvSpPr/>
          <p:nvPr/>
        </p:nvSpPr>
        <p:spPr>
          <a:xfrm>
            <a:off x="897712" y="3767664"/>
            <a:ext cx="7415650" cy="892552"/>
          </a:xfrm>
          <a:prstGeom prst="rect">
            <a:avLst/>
          </a:prstGeom>
        </p:spPr>
        <p:txBody>
          <a:bodyPr wrap="square">
            <a:spAutoFit/>
          </a:bodyPr>
          <a:lstStyle/>
          <a:p>
            <a:r>
              <a:rPr lang="zh-CN" altLang="en-US" b="1" dirty="0">
                <a:solidFill>
                  <a:schemeClr val="accent1">
                    <a:lumMod val="75000"/>
                  </a:schemeClr>
                </a:solidFill>
                <a:latin typeface="Book Antiqua" panose="02040602050305030304" pitchFamily="18" charset="0"/>
                <a:ea typeface="方正姚体" panose="02010601030101010101" pitchFamily="2" charset="-122"/>
              </a:rPr>
              <a:t>OP_CHECKLOCKTIMEVERIFY</a:t>
            </a:r>
            <a:r>
              <a:rPr lang="zh-CN" altLang="en-US" dirty="0">
                <a:latin typeface="方正姚体" panose="02010601030101010101" pitchFamily="2" charset="-122"/>
                <a:ea typeface="方正姚体" panose="02010601030101010101" pitchFamily="2" charset="-122"/>
              </a:rPr>
              <a:t>：将</a:t>
            </a:r>
            <a:r>
              <a:rPr lang="zh-CN" altLang="zh-CN" dirty="0">
                <a:latin typeface="方正姚体" panose="02010601030101010101" pitchFamily="2" charset="-122"/>
                <a:ea typeface="方正姚体" panose="02010601030101010101" pitchFamily="2" charset="-122"/>
              </a:rPr>
              <a:t>交易输出锁定到未来某个时间后才可以被花费</a:t>
            </a:r>
            <a:endParaRPr lang="zh-CN" altLang="en-US" dirty="0">
              <a:latin typeface="方正姚体" panose="02010601030101010101" pitchFamily="2" charset="-122"/>
              <a:ea typeface="方正姚体" panose="02010601030101010101" pitchFamily="2" charset="-122"/>
            </a:endParaRPr>
          </a:p>
          <a:p>
            <a:endParaRPr lang="zh-CN" altLang="en-US" dirty="0">
              <a:latin typeface="方正姚体" panose="02010601030101010101" pitchFamily="2" charset="-122"/>
              <a:ea typeface="方正姚体" panose="02010601030101010101" pitchFamily="2" charset="-122"/>
            </a:endParaRPr>
          </a:p>
          <a:p>
            <a:r>
              <a:rPr lang="zh-CN" altLang="en-US" b="1" dirty="0">
                <a:solidFill>
                  <a:schemeClr val="accent1">
                    <a:lumMod val="75000"/>
                  </a:schemeClr>
                </a:solidFill>
                <a:latin typeface="Book Antiqua" panose="02040602050305030304" pitchFamily="18" charset="0"/>
                <a:ea typeface="方正姚体" panose="02010601030101010101" pitchFamily="2" charset="-122"/>
              </a:rPr>
              <a:t>OP_CHECKMULTISIGVERIFY</a:t>
            </a:r>
            <a:r>
              <a:rPr lang="zh-CN" altLang="en-US" dirty="0">
                <a:latin typeface="方正姚体" panose="02010601030101010101" pitchFamily="2" charset="-122"/>
                <a:ea typeface="方正姚体" panose="02010601030101010101" pitchFamily="2" charset="-122"/>
              </a:rPr>
              <a:t>:  M - N 多重签名交易，即一笔交易的解锁条件是指定的</a:t>
            </a:r>
            <a:r>
              <a:rPr lang="en-US" altLang="zh-CN" dirty="0">
                <a:latin typeface="方正姚体" panose="02010601030101010101" pitchFamily="2" charset="-122"/>
                <a:ea typeface="方正姚体" panose="02010601030101010101" pitchFamily="2" charset="-122"/>
              </a:rPr>
              <a:t>N</a:t>
            </a:r>
            <a:r>
              <a:rPr lang="zh-CN" altLang="en-US" dirty="0">
                <a:latin typeface="方正姚体" panose="02010601030101010101" pitchFamily="2" charset="-122"/>
                <a:ea typeface="方正姚体" panose="02010601030101010101" pitchFamily="2" charset="-122"/>
              </a:rPr>
              <a:t>个公钥中至少得到</a:t>
            </a:r>
            <a:r>
              <a:rPr lang="en-US" altLang="zh-CN" dirty="0">
                <a:latin typeface="方正姚体" panose="02010601030101010101" pitchFamily="2" charset="-122"/>
                <a:ea typeface="方正姚体" panose="02010601030101010101" pitchFamily="2" charset="-122"/>
              </a:rPr>
              <a:t>M</a:t>
            </a:r>
            <a:r>
              <a:rPr lang="zh-CN" altLang="en-US" dirty="0">
                <a:latin typeface="方正姚体" panose="02010601030101010101" pitchFamily="2" charset="-122"/>
                <a:ea typeface="方正姚体" panose="02010601030101010101" pitchFamily="2" charset="-122"/>
              </a:rPr>
              <a:t>个私钥签名验证(M≤N)</a:t>
            </a:r>
          </a:p>
        </p:txBody>
      </p:sp>
      <p:pic>
        <p:nvPicPr>
          <p:cNvPr id="4" name="图片 3">
            <a:extLst>
              <a:ext uri="{FF2B5EF4-FFF2-40B4-BE49-F238E27FC236}">
                <a16:creationId xmlns:a16="http://schemas.microsoft.com/office/drawing/2014/main" xmlns="" id="{D18A79FB-3EEC-47ED-90AB-20CD63746879}"/>
              </a:ext>
            </a:extLst>
          </p:cNvPr>
          <p:cNvPicPr>
            <a:picLocks noChangeAspect="1"/>
          </p:cNvPicPr>
          <p:nvPr/>
        </p:nvPicPr>
        <p:blipFill>
          <a:blip r:embed="rId3"/>
          <a:stretch>
            <a:fillRect/>
          </a:stretch>
        </p:blipFill>
        <p:spPr>
          <a:xfrm>
            <a:off x="2049058" y="694308"/>
            <a:ext cx="5493074" cy="2888872"/>
          </a:xfrm>
          <a:prstGeom prst="rect">
            <a:avLst/>
          </a:prstGeom>
        </p:spPr>
      </p:pic>
    </p:spTree>
    <p:extLst>
      <p:ext uri="{BB962C8B-B14F-4D97-AF65-F5344CB8AC3E}">
        <p14:creationId xmlns:p14="http://schemas.microsoft.com/office/powerpoint/2010/main" val="141696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a16="http://schemas.microsoft.com/office/drawing/2014/main" xmlns=""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智能合约的里程碑：以太坊 </a:t>
              </a:r>
              <a:r>
                <a:rPr lang="en-US" altLang="zh-CN"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(Ethereum)</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xmlns=""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a16="http://schemas.microsoft.com/office/drawing/2014/main" xmlns=""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a16="http://schemas.microsoft.com/office/drawing/2014/main" xmlns=""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a16="http://schemas.microsoft.com/office/drawing/2014/main" xmlns=""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xmlns="" id="{B9B9EF13-D35E-4E7C-9247-574FBD00F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80" y="711299"/>
            <a:ext cx="4048125" cy="2762250"/>
          </a:xfrm>
          <a:prstGeom prst="rect">
            <a:avLst/>
          </a:prstGeom>
        </p:spPr>
      </p:pic>
      <p:sp>
        <p:nvSpPr>
          <p:cNvPr id="15" name="Rectangle 24">
            <a:extLst>
              <a:ext uri="{FF2B5EF4-FFF2-40B4-BE49-F238E27FC236}">
                <a16:creationId xmlns:a16="http://schemas.microsoft.com/office/drawing/2014/main" xmlns="" id="{7080B4F2-724D-4005-A946-4525AE41E25E}"/>
              </a:ext>
            </a:extLst>
          </p:cNvPr>
          <p:cNvSpPr>
            <a:spLocks noChangeArrowheads="1"/>
          </p:cNvSpPr>
          <p:nvPr/>
        </p:nvSpPr>
        <p:spPr bwMode="auto">
          <a:xfrm>
            <a:off x="261480" y="3648657"/>
            <a:ext cx="8723336" cy="1033737"/>
          </a:xfrm>
          <a:prstGeom prst="rect">
            <a:avLst/>
          </a:prstGeom>
          <a:noFill/>
          <a:ln w="9525" algn="ctr">
            <a:noFill/>
            <a:miter lim="800000"/>
            <a:headEnd/>
            <a:tailEnd/>
          </a:ln>
        </p:spPr>
        <p:txBody>
          <a:bodyPr wrap="square" lIns="48381" tIns="24190" rIns="48381" bIns="24190">
            <a:spAutoFit/>
          </a:bodyPr>
          <a:lstStyle/>
          <a:p>
            <a:pPr defTabSz="914400" rtl="0" eaLnBrk="1" fontAlgn="auto" hangingPunct="1">
              <a:spcBef>
                <a:spcPts val="0"/>
              </a:spcBef>
              <a:spcAft>
                <a:spcPts val="0"/>
              </a:spcAft>
            </a:pPr>
            <a:r>
              <a:rPr lang="zh-CN" altLang="en-US" sz="1200" dirty="0">
                <a:solidFill>
                  <a:srgbClr val="000000"/>
                </a:solidFill>
                <a:latin typeface="方正姚体" pitchFamily="2" charset="-122"/>
                <a:ea typeface="方正姚体" pitchFamily="2" charset="-122"/>
                <a:cs typeface="Times New Roman" pitchFamily="18" charset="0"/>
                <a:sym typeface="Arial" pitchFamily="34" charset="0"/>
              </a:rPr>
              <a:t>        </a:t>
            </a:r>
            <a:r>
              <a:rPr lang="zh-CN" altLang="en-US" sz="1600" dirty="0">
                <a:solidFill>
                  <a:srgbClr val="000000"/>
                </a:solidFill>
                <a:latin typeface="方正姚体" pitchFamily="2" charset="-122"/>
                <a:ea typeface="方正姚体" pitchFamily="2" charset="-122"/>
                <a:cs typeface="Times New Roman" pitchFamily="18" charset="0"/>
                <a:sym typeface="Arial" pitchFamily="34" charset="0"/>
              </a:rPr>
              <a:t>以太坊（</a:t>
            </a:r>
            <a:r>
              <a:rPr lang="en-US" altLang="zh-CN" sz="1600" dirty="0">
                <a:solidFill>
                  <a:srgbClr val="000000"/>
                </a:solidFill>
                <a:latin typeface="方正姚体" pitchFamily="2" charset="-122"/>
                <a:ea typeface="方正姚体" pitchFamily="2" charset="-122"/>
                <a:cs typeface="Times New Roman" pitchFamily="18" charset="0"/>
                <a:sym typeface="Arial" pitchFamily="34" charset="0"/>
              </a:rPr>
              <a:t>Ethereum</a:t>
            </a:r>
            <a:r>
              <a:rPr lang="zh-CN" altLang="en-US" sz="1600" dirty="0">
                <a:solidFill>
                  <a:srgbClr val="000000"/>
                </a:solidFill>
                <a:latin typeface="方正姚体" pitchFamily="2" charset="-122"/>
                <a:ea typeface="方正姚体" pitchFamily="2" charset="-122"/>
                <a:cs typeface="Times New Roman" pitchFamily="18" charset="0"/>
                <a:sym typeface="Arial" pitchFamily="34" charset="0"/>
              </a:rPr>
              <a:t>），</a:t>
            </a:r>
            <a:r>
              <a:rPr lang="en-US" altLang="zh-CN" sz="1600" dirty="0">
                <a:solidFill>
                  <a:srgbClr val="000000"/>
                </a:solidFill>
                <a:latin typeface="方正姚体" pitchFamily="2" charset="-122"/>
                <a:ea typeface="方正姚体" pitchFamily="2" charset="-122"/>
                <a:cs typeface="Times New Roman" pitchFamily="18" charset="0"/>
              </a:rPr>
              <a:t>2015</a:t>
            </a:r>
            <a:r>
              <a:rPr lang="zh-CN" altLang="zh-CN" sz="1600" dirty="0">
                <a:solidFill>
                  <a:srgbClr val="000000"/>
                </a:solidFill>
                <a:latin typeface="方正姚体" pitchFamily="2" charset="-122"/>
                <a:ea typeface="方正姚体" pitchFamily="2" charset="-122"/>
                <a:cs typeface="Times New Roman" pitchFamily="18" charset="0"/>
              </a:rPr>
              <a:t>年由</a:t>
            </a:r>
            <a:r>
              <a:rPr lang="zh-CN" altLang="en-US" sz="1600" dirty="0">
                <a:solidFill>
                  <a:srgbClr val="000000"/>
                </a:solidFill>
                <a:latin typeface="方正姚体" pitchFamily="2" charset="-122"/>
                <a:ea typeface="方正姚体" pitchFamily="2" charset="-122"/>
                <a:cs typeface="Times New Roman" pitchFamily="18" charset="0"/>
              </a:rPr>
              <a:t>俄罗斯天才少年</a:t>
            </a:r>
            <a:r>
              <a:rPr lang="en-US" altLang="zh-CN" sz="1600" dirty="0" err="1">
                <a:solidFill>
                  <a:srgbClr val="000000"/>
                </a:solidFill>
                <a:latin typeface="方正姚体" pitchFamily="2" charset="-122"/>
                <a:ea typeface="方正姚体" pitchFamily="2" charset="-122"/>
                <a:cs typeface="Times New Roman" pitchFamily="18" charset="0"/>
              </a:rPr>
              <a:t>Vitalik</a:t>
            </a:r>
            <a:r>
              <a:rPr lang="en-US" altLang="zh-CN" sz="1600" dirty="0">
                <a:solidFill>
                  <a:srgbClr val="000000"/>
                </a:solidFill>
                <a:latin typeface="方正姚体" pitchFamily="2" charset="-122"/>
                <a:ea typeface="方正姚体" pitchFamily="2" charset="-122"/>
                <a:cs typeface="Times New Roman" pitchFamily="18" charset="0"/>
              </a:rPr>
              <a:t> </a:t>
            </a:r>
            <a:r>
              <a:rPr lang="en-US" altLang="zh-CN" sz="1600" dirty="0" err="1">
                <a:solidFill>
                  <a:srgbClr val="000000"/>
                </a:solidFill>
                <a:latin typeface="方正姚体" pitchFamily="2" charset="-122"/>
                <a:ea typeface="方正姚体" pitchFamily="2" charset="-122"/>
                <a:cs typeface="Times New Roman" pitchFamily="18" charset="0"/>
              </a:rPr>
              <a:t>Buterin</a:t>
            </a:r>
            <a:r>
              <a:rPr lang="zh-CN" altLang="zh-CN" sz="1600" dirty="0">
                <a:solidFill>
                  <a:srgbClr val="000000"/>
                </a:solidFill>
                <a:latin typeface="方正姚体" pitchFamily="2" charset="-122"/>
                <a:ea typeface="方正姚体" pitchFamily="2" charset="-122"/>
                <a:cs typeface="Times New Roman" pitchFamily="18" charset="0"/>
              </a:rPr>
              <a:t>通过众筹融资推出的</a:t>
            </a:r>
            <a:r>
              <a:rPr lang="zh-CN" altLang="zh-CN" sz="1600" dirty="0">
                <a:solidFill>
                  <a:srgbClr val="FF0000"/>
                </a:solidFill>
                <a:latin typeface="方正姚体" pitchFamily="2" charset="-122"/>
                <a:ea typeface="方正姚体" pitchFamily="2" charset="-122"/>
                <a:cs typeface="Times New Roman" pitchFamily="18" charset="0"/>
              </a:rPr>
              <a:t>首个内置图灵完备编程语言</a:t>
            </a:r>
            <a:r>
              <a:rPr lang="zh-CN" altLang="zh-CN" sz="1600" dirty="0">
                <a:solidFill>
                  <a:srgbClr val="000000"/>
                </a:solidFill>
                <a:latin typeface="方正姚体" pitchFamily="2" charset="-122"/>
                <a:ea typeface="方正姚体" pitchFamily="2" charset="-122"/>
                <a:cs typeface="Times New Roman" pitchFamily="18" charset="0"/>
              </a:rPr>
              <a:t>的</a:t>
            </a:r>
            <a:r>
              <a:rPr lang="zh-CN" altLang="zh-CN" sz="1600" dirty="0">
                <a:solidFill>
                  <a:srgbClr val="FF0000"/>
                </a:solidFill>
                <a:latin typeface="方正姚体" pitchFamily="2" charset="-122"/>
                <a:ea typeface="方正姚体" pitchFamily="2" charset="-122"/>
                <a:cs typeface="Times New Roman" pitchFamily="18" charset="0"/>
              </a:rPr>
              <a:t>通用区块链协议</a:t>
            </a:r>
            <a:r>
              <a:rPr lang="zh-CN" altLang="zh-CN" sz="1600" dirty="0">
                <a:latin typeface="方正姚体" pitchFamily="2" charset="-122"/>
                <a:ea typeface="方正姚体" pitchFamily="2" charset="-122"/>
                <a:cs typeface="Times New Roman" pitchFamily="18" charset="0"/>
              </a:rPr>
              <a:t>和</a:t>
            </a:r>
            <a:r>
              <a:rPr lang="zh-CN" altLang="zh-CN" sz="1600" dirty="0">
                <a:solidFill>
                  <a:srgbClr val="FF0000"/>
                </a:solidFill>
                <a:latin typeface="方正姚体" pitchFamily="2" charset="-122"/>
                <a:ea typeface="方正姚体" pitchFamily="2" charset="-122"/>
                <a:cs typeface="Times New Roman" pitchFamily="18" charset="0"/>
              </a:rPr>
              <a:t>全球共享分布式应用平台</a:t>
            </a:r>
            <a:r>
              <a:rPr lang="zh-CN" altLang="zh-CN" sz="1600" dirty="0">
                <a:solidFill>
                  <a:srgbClr val="000000"/>
                </a:solidFill>
                <a:latin typeface="方正姚体" pitchFamily="2" charset="-122"/>
                <a:ea typeface="方正姚体" pitchFamily="2" charset="-122"/>
                <a:cs typeface="Times New Roman" pitchFamily="18" charset="0"/>
              </a:rPr>
              <a:t>。</a:t>
            </a:r>
            <a:endParaRPr lang="en-US" altLang="zh-CN" sz="1600" dirty="0">
              <a:solidFill>
                <a:srgbClr val="000000"/>
              </a:solidFill>
              <a:latin typeface="方正姚体" pitchFamily="2" charset="-122"/>
              <a:ea typeface="方正姚体" pitchFamily="2" charset="-122"/>
              <a:cs typeface="Times New Roman" pitchFamily="18" charset="0"/>
            </a:endParaRPr>
          </a:p>
          <a:p>
            <a:pPr defTabSz="914400" rtl="0" eaLnBrk="1" fontAlgn="auto" hangingPunct="1">
              <a:spcBef>
                <a:spcPts val="0"/>
              </a:spcBef>
              <a:spcAft>
                <a:spcPts val="0"/>
              </a:spcAft>
            </a:pPr>
            <a:r>
              <a:rPr lang="en-US" altLang="zh-CN" sz="1600" dirty="0">
                <a:solidFill>
                  <a:srgbClr val="000000"/>
                </a:solidFill>
                <a:latin typeface="方正姚体" pitchFamily="2" charset="-122"/>
                <a:ea typeface="方正姚体" pitchFamily="2" charset="-122"/>
                <a:cs typeface="Times New Roman" pitchFamily="18" charset="0"/>
              </a:rPr>
              <a:t>      </a:t>
            </a:r>
            <a:r>
              <a:rPr lang="zh-CN" altLang="zh-CN" sz="1600" dirty="0">
                <a:solidFill>
                  <a:srgbClr val="000000"/>
                </a:solidFill>
                <a:latin typeface="方正姚体" pitchFamily="2" charset="-122"/>
                <a:ea typeface="方正姚体" pitchFamily="2" charset="-122"/>
                <a:cs typeface="Times New Roman" pitchFamily="18" charset="0"/>
              </a:rPr>
              <a:t>理论上，用户可以按照自己的意愿在以太坊平台上创建并执行</a:t>
            </a:r>
            <a:r>
              <a:rPr lang="zh-CN" altLang="zh-CN" sz="1600" dirty="0">
                <a:solidFill>
                  <a:srgbClr val="FF0000"/>
                </a:solidFill>
                <a:latin typeface="方正姚体" pitchFamily="2" charset="-122"/>
                <a:ea typeface="方正姚体" pitchFamily="2" charset="-122"/>
                <a:cs typeface="Times New Roman" pitchFamily="18" charset="0"/>
              </a:rPr>
              <a:t>任意复杂</a:t>
            </a:r>
            <a:r>
              <a:rPr lang="zh-CN" altLang="zh-CN" sz="1600" dirty="0">
                <a:solidFill>
                  <a:srgbClr val="000000"/>
                </a:solidFill>
                <a:latin typeface="方正姚体" pitchFamily="2" charset="-122"/>
                <a:ea typeface="方正姚体" pitchFamily="2" charset="-122"/>
                <a:cs typeface="Times New Roman" pitchFamily="18" charset="0"/>
              </a:rPr>
              <a:t>的操作，从而高效快速地开发出包括加密货币在内的多种去中心化区块链应用。</a:t>
            </a:r>
            <a:endParaRPr lang="en-US" altLang="zh-CN" sz="1600" dirty="0">
              <a:solidFill>
                <a:srgbClr val="000000"/>
              </a:solidFill>
              <a:latin typeface="方正姚体" pitchFamily="2" charset="-122"/>
              <a:ea typeface="方正姚体" pitchFamily="2" charset="-122"/>
              <a:cs typeface="Times New Roman" pitchFamily="18" charset="0"/>
              <a:sym typeface="Arial" pitchFamily="34" charset="0"/>
            </a:endParaRPr>
          </a:p>
        </p:txBody>
      </p:sp>
      <p:pic>
        <p:nvPicPr>
          <p:cNvPr id="7" name="图片 6">
            <a:extLst>
              <a:ext uri="{FF2B5EF4-FFF2-40B4-BE49-F238E27FC236}">
                <a16:creationId xmlns:a16="http://schemas.microsoft.com/office/drawing/2014/main" xmlns="" id="{1B63DBBE-4B9C-4FBC-830C-CCE3D45DCB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756" r="16494"/>
          <a:stretch/>
        </p:blipFill>
        <p:spPr>
          <a:xfrm>
            <a:off x="4411998" y="711299"/>
            <a:ext cx="4572818" cy="2762248"/>
          </a:xfrm>
          <a:prstGeom prst="rect">
            <a:avLst/>
          </a:prstGeom>
        </p:spPr>
      </p:pic>
    </p:spTree>
    <p:extLst>
      <p:ext uri="{BB962C8B-B14F-4D97-AF65-F5344CB8AC3E}">
        <p14:creationId xmlns:p14="http://schemas.microsoft.com/office/powerpoint/2010/main" val="1845787520"/>
      </p:ext>
    </p:extLst>
  </p:cSld>
  <p:clrMapOvr>
    <a:masterClrMapping/>
  </p:clrMapOvr>
</p:sld>
</file>

<file path=ppt/theme/theme1.xml><?xml version="1.0" encoding="utf-8"?>
<a:theme xmlns:a="http://schemas.openxmlformats.org/drawingml/2006/main" name="1_Office 主题">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方正姚体 Agency FB">
      <a:majorFont>
        <a:latin typeface="Agency FB"/>
        <a:ea typeface="方正姚体"/>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6112</TotalTime>
  <Words>4339</Words>
  <Application>Microsoft Office PowerPoint</Application>
  <PresentationFormat>全屏显示(16:9)</PresentationFormat>
  <Paragraphs>552</Paragraphs>
  <Slides>56</Slides>
  <Notes>56</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56</vt:i4>
      </vt:variant>
    </vt:vector>
  </HeadingPairs>
  <TitlesOfParts>
    <vt:vector size="80" baseType="lpstr">
      <vt:lpstr>Cambria Math</vt:lpstr>
      <vt:lpstr>Euclid Math Two</vt:lpstr>
      <vt:lpstr>等线 Light</vt:lpstr>
      <vt:lpstr>Calibri</vt:lpstr>
      <vt:lpstr>Wingdings</vt:lpstr>
      <vt:lpstr>Batang</vt:lpstr>
      <vt:lpstr>Book Antiqua</vt:lpstr>
      <vt:lpstr>微软雅黑 Light</vt:lpstr>
      <vt:lpstr>微软雅黑</vt:lpstr>
      <vt:lpstr>Times</vt:lpstr>
      <vt:lpstr>Arial Unicode MS</vt:lpstr>
      <vt:lpstr>宋体</vt:lpstr>
      <vt:lpstr>Times New Roman</vt:lpstr>
      <vt:lpstr>Calibri Light</vt:lpstr>
      <vt:lpstr>迷你简特圆</vt:lpstr>
      <vt:lpstr>Arial</vt:lpstr>
      <vt:lpstr>华文细黑</vt:lpstr>
      <vt:lpstr>方正姚体</vt:lpstr>
      <vt:lpstr>华文楷体</vt:lpstr>
      <vt:lpstr>等线</vt:lpstr>
      <vt:lpstr>Agency FB</vt:lpstr>
      <vt:lpstr>黑体</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nihao</cp:lastModifiedBy>
  <cp:revision>762</cp:revision>
  <cp:lastPrinted>2018-03-27T07:26:40Z</cp:lastPrinted>
  <dcterms:created xsi:type="dcterms:W3CDTF">2015-10-07T08:03:00Z</dcterms:created>
  <dcterms:modified xsi:type="dcterms:W3CDTF">2022-12-19T23:50:02Z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